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58"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247C-2D5A-43CD-B505-BA93C5EC99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D756636-F8B7-4B96-AB24-957768948E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D6830F1-2410-40B5-847F-C6447EC97002}"/>
              </a:ext>
            </a:extLst>
          </p:cNvPr>
          <p:cNvSpPr>
            <a:spLocks noGrp="1"/>
          </p:cNvSpPr>
          <p:nvPr>
            <p:ph type="dt" sz="half" idx="10"/>
          </p:nvPr>
        </p:nvSpPr>
        <p:spPr/>
        <p:txBody>
          <a:bodyPr/>
          <a:lstStyle/>
          <a:p>
            <a:fld id="{5C6CC13F-C95C-403C-A3C0-A3CDF7CED739}" type="datetimeFigureOut">
              <a:rPr lang="en-GB" smtClean="0"/>
              <a:t>08/06/2026</a:t>
            </a:fld>
            <a:endParaRPr lang="en-GB"/>
          </a:p>
        </p:txBody>
      </p:sp>
      <p:sp>
        <p:nvSpPr>
          <p:cNvPr id="5" name="Footer Placeholder 4">
            <a:extLst>
              <a:ext uri="{FF2B5EF4-FFF2-40B4-BE49-F238E27FC236}">
                <a16:creationId xmlns:a16="http://schemas.microsoft.com/office/drawing/2014/main" id="{F2910BD7-ECC9-42D3-BF06-12D87F6FB5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AB93BF-7BBC-46C9-BDDE-752203E6E418}"/>
              </a:ext>
            </a:extLst>
          </p:cNvPr>
          <p:cNvSpPr>
            <a:spLocks noGrp="1"/>
          </p:cNvSpPr>
          <p:nvPr>
            <p:ph type="sldNum" sz="quarter" idx="12"/>
          </p:nvPr>
        </p:nvSpPr>
        <p:spPr/>
        <p:txBody>
          <a:bodyPr/>
          <a:lstStyle/>
          <a:p>
            <a:fld id="{70F6CF51-9582-42A6-BCC3-2146BA4ADFAF}" type="slidenum">
              <a:rPr lang="en-GB" smtClean="0"/>
              <a:t>‹#›</a:t>
            </a:fld>
            <a:endParaRPr lang="en-GB"/>
          </a:p>
        </p:txBody>
      </p:sp>
    </p:spTree>
    <p:extLst>
      <p:ext uri="{BB962C8B-B14F-4D97-AF65-F5344CB8AC3E}">
        <p14:creationId xmlns:p14="http://schemas.microsoft.com/office/powerpoint/2010/main" val="812248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EEFCD-302A-4113-A99B-98D32A6536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7351A9-8310-4C53-A9C3-58C7D96601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2A0040-3EFC-4413-95A9-A1A9F9DB11B5}"/>
              </a:ext>
            </a:extLst>
          </p:cNvPr>
          <p:cNvSpPr>
            <a:spLocks noGrp="1"/>
          </p:cNvSpPr>
          <p:nvPr>
            <p:ph type="dt" sz="half" idx="10"/>
          </p:nvPr>
        </p:nvSpPr>
        <p:spPr/>
        <p:txBody>
          <a:bodyPr/>
          <a:lstStyle/>
          <a:p>
            <a:fld id="{5C6CC13F-C95C-403C-A3C0-A3CDF7CED739}" type="datetimeFigureOut">
              <a:rPr lang="en-GB" smtClean="0"/>
              <a:t>08/06/2026</a:t>
            </a:fld>
            <a:endParaRPr lang="en-GB"/>
          </a:p>
        </p:txBody>
      </p:sp>
      <p:sp>
        <p:nvSpPr>
          <p:cNvPr id="5" name="Footer Placeholder 4">
            <a:extLst>
              <a:ext uri="{FF2B5EF4-FFF2-40B4-BE49-F238E27FC236}">
                <a16:creationId xmlns:a16="http://schemas.microsoft.com/office/drawing/2014/main" id="{9C95011D-EAD0-4DAB-B1E4-9C4F43A122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686790-4C8D-4A64-8C7F-9E899CA7F8A8}"/>
              </a:ext>
            </a:extLst>
          </p:cNvPr>
          <p:cNvSpPr>
            <a:spLocks noGrp="1"/>
          </p:cNvSpPr>
          <p:nvPr>
            <p:ph type="sldNum" sz="quarter" idx="12"/>
          </p:nvPr>
        </p:nvSpPr>
        <p:spPr/>
        <p:txBody>
          <a:bodyPr/>
          <a:lstStyle/>
          <a:p>
            <a:fld id="{70F6CF51-9582-42A6-BCC3-2146BA4ADFAF}" type="slidenum">
              <a:rPr lang="en-GB" smtClean="0"/>
              <a:t>‹#›</a:t>
            </a:fld>
            <a:endParaRPr lang="en-GB"/>
          </a:p>
        </p:txBody>
      </p:sp>
    </p:spTree>
    <p:extLst>
      <p:ext uri="{BB962C8B-B14F-4D97-AF65-F5344CB8AC3E}">
        <p14:creationId xmlns:p14="http://schemas.microsoft.com/office/powerpoint/2010/main" val="2082208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9E6898-14CF-4DF3-8609-E633D34777F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41D481-6215-49D3-B806-9D6C73412A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0D5367-3544-40F1-A75E-A98A30D4E2F4}"/>
              </a:ext>
            </a:extLst>
          </p:cNvPr>
          <p:cNvSpPr>
            <a:spLocks noGrp="1"/>
          </p:cNvSpPr>
          <p:nvPr>
            <p:ph type="dt" sz="half" idx="10"/>
          </p:nvPr>
        </p:nvSpPr>
        <p:spPr/>
        <p:txBody>
          <a:bodyPr/>
          <a:lstStyle/>
          <a:p>
            <a:fld id="{5C6CC13F-C95C-403C-A3C0-A3CDF7CED739}" type="datetimeFigureOut">
              <a:rPr lang="en-GB" smtClean="0"/>
              <a:t>08/06/2026</a:t>
            </a:fld>
            <a:endParaRPr lang="en-GB"/>
          </a:p>
        </p:txBody>
      </p:sp>
      <p:sp>
        <p:nvSpPr>
          <p:cNvPr id="5" name="Footer Placeholder 4">
            <a:extLst>
              <a:ext uri="{FF2B5EF4-FFF2-40B4-BE49-F238E27FC236}">
                <a16:creationId xmlns:a16="http://schemas.microsoft.com/office/drawing/2014/main" id="{CBD75F70-7441-4042-8008-0BA95D2BAC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3479C7-DB96-401A-AF47-76D8AE34E96D}"/>
              </a:ext>
            </a:extLst>
          </p:cNvPr>
          <p:cNvSpPr>
            <a:spLocks noGrp="1"/>
          </p:cNvSpPr>
          <p:nvPr>
            <p:ph type="sldNum" sz="quarter" idx="12"/>
          </p:nvPr>
        </p:nvSpPr>
        <p:spPr/>
        <p:txBody>
          <a:bodyPr/>
          <a:lstStyle/>
          <a:p>
            <a:fld id="{70F6CF51-9582-42A6-BCC3-2146BA4ADFAF}" type="slidenum">
              <a:rPr lang="en-GB" smtClean="0"/>
              <a:t>‹#›</a:t>
            </a:fld>
            <a:endParaRPr lang="en-GB"/>
          </a:p>
        </p:txBody>
      </p:sp>
    </p:spTree>
    <p:extLst>
      <p:ext uri="{BB962C8B-B14F-4D97-AF65-F5344CB8AC3E}">
        <p14:creationId xmlns:p14="http://schemas.microsoft.com/office/powerpoint/2010/main" val="4254439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AE541-5EED-44DC-B373-B11B49BD8C1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6E0484B-E5E8-4202-8191-93BA9919A6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8FEBC3-6B8E-4536-B0FD-A28CC2090AEE}"/>
              </a:ext>
            </a:extLst>
          </p:cNvPr>
          <p:cNvSpPr>
            <a:spLocks noGrp="1"/>
          </p:cNvSpPr>
          <p:nvPr>
            <p:ph type="dt" sz="half" idx="10"/>
          </p:nvPr>
        </p:nvSpPr>
        <p:spPr/>
        <p:txBody>
          <a:bodyPr/>
          <a:lstStyle/>
          <a:p>
            <a:fld id="{5C6CC13F-C95C-403C-A3C0-A3CDF7CED739}" type="datetimeFigureOut">
              <a:rPr lang="en-GB" smtClean="0"/>
              <a:t>08/06/2026</a:t>
            </a:fld>
            <a:endParaRPr lang="en-GB"/>
          </a:p>
        </p:txBody>
      </p:sp>
      <p:sp>
        <p:nvSpPr>
          <p:cNvPr id="5" name="Footer Placeholder 4">
            <a:extLst>
              <a:ext uri="{FF2B5EF4-FFF2-40B4-BE49-F238E27FC236}">
                <a16:creationId xmlns:a16="http://schemas.microsoft.com/office/drawing/2014/main" id="{FCF41F5D-B818-4D5E-86C9-837977AF6D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252DD-B872-4481-9EF1-6B556181A8FC}"/>
              </a:ext>
            </a:extLst>
          </p:cNvPr>
          <p:cNvSpPr>
            <a:spLocks noGrp="1"/>
          </p:cNvSpPr>
          <p:nvPr>
            <p:ph type="sldNum" sz="quarter" idx="12"/>
          </p:nvPr>
        </p:nvSpPr>
        <p:spPr/>
        <p:txBody>
          <a:bodyPr/>
          <a:lstStyle/>
          <a:p>
            <a:fld id="{70F6CF51-9582-42A6-BCC3-2146BA4ADFAF}" type="slidenum">
              <a:rPr lang="en-GB" smtClean="0"/>
              <a:t>‹#›</a:t>
            </a:fld>
            <a:endParaRPr lang="en-GB"/>
          </a:p>
        </p:txBody>
      </p:sp>
    </p:spTree>
    <p:extLst>
      <p:ext uri="{BB962C8B-B14F-4D97-AF65-F5344CB8AC3E}">
        <p14:creationId xmlns:p14="http://schemas.microsoft.com/office/powerpoint/2010/main" val="103497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6BC73-277C-4DCD-B4E5-7BBE60C59E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814DE05-8A77-4085-9AC2-09875EE272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F3B579-8B54-4DD5-A682-AF22111B3DC6}"/>
              </a:ext>
            </a:extLst>
          </p:cNvPr>
          <p:cNvSpPr>
            <a:spLocks noGrp="1"/>
          </p:cNvSpPr>
          <p:nvPr>
            <p:ph type="dt" sz="half" idx="10"/>
          </p:nvPr>
        </p:nvSpPr>
        <p:spPr/>
        <p:txBody>
          <a:bodyPr/>
          <a:lstStyle/>
          <a:p>
            <a:fld id="{5C6CC13F-C95C-403C-A3C0-A3CDF7CED739}" type="datetimeFigureOut">
              <a:rPr lang="en-GB" smtClean="0"/>
              <a:t>08/06/2026</a:t>
            </a:fld>
            <a:endParaRPr lang="en-GB"/>
          </a:p>
        </p:txBody>
      </p:sp>
      <p:sp>
        <p:nvSpPr>
          <p:cNvPr id="5" name="Footer Placeholder 4">
            <a:extLst>
              <a:ext uri="{FF2B5EF4-FFF2-40B4-BE49-F238E27FC236}">
                <a16:creationId xmlns:a16="http://schemas.microsoft.com/office/drawing/2014/main" id="{37D55241-C81C-4584-AF84-109626B89A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94F9CF-EE85-4D26-B1E2-41AEB3AE5ED8}"/>
              </a:ext>
            </a:extLst>
          </p:cNvPr>
          <p:cNvSpPr>
            <a:spLocks noGrp="1"/>
          </p:cNvSpPr>
          <p:nvPr>
            <p:ph type="sldNum" sz="quarter" idx="12"/>
          </p:nvPr>
        </p:nvSpPr>
        <p:spPr/>
        <p:txBody>
          <a:bodyPr/>
          <a:lstStyle/>
          <a:p>
            <a:fld id="{70F6CF51-9582-42A6-BCC3-2146BA4ADFAF}" type="slidenum">
              <a:rPr lang="en-GB" smtClean="0"/>
              <a:t>‹#›</a:t>
            </a:fld>
            <a:endParaRPr lang="en-GB"/>
          </a:p>
        </p:txBody>
      </p:sp>
    </p:spTree>
    <p:extLst>
      <p:ext uri="{BB962C8B-B14F-4D97-AF65-F5344CB8AC3E}">
        <p14:creationId xmlns:p14="http://schemas.microsoft.com/office/powerpoint/2010/main" val="145383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DD5B5-DC53-4106-918E-487F3328CB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684A9D-53D3-4ADC-ACB5-32B574B623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554C0B1-7DF1-476F-96E4-1E4F3C03A3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29FC4F-B561-4F40-A855-DF22988FCE99}"/>
              </a:ext>
            </a:extLst>
          </p:cNvPr>
          <p:cNvSpPr>
            <a:spLocks noGrp="1"/>
          </p:cNvSpPr>
          <p:nvPr>
            <p:ph type="dt" sz="half" idx="10"/>
          </p:nvPr>
        </p:nvSpPr>
        <p:spPr/>
        <p:txBody>
          <a:bodyPr/>
          <a:lstStyle/>
          <a:p>
            <a:fld id="{5C6CC13F-C95C-403C-A3C0-A3CDF7CED739}" type="datetimeFigureOut">
              <a:rPr lang="en-GB" smtClean="0"/>
              <a:t>08/06/2026</a:t>
            </a:fld>
            <a:endParaRPr lang="en-GB"/>
          </a:p>
        </p:txBody>
      </p:sp>
      <p:sp>
        <p:nvSpPr>
          <p:cNvPr id="6" name="Footer Placeholder 5">
            <a:extLst>
              <a:ext uri="{FF2B5EF4-FFF2-40B4-BE49-F238E27FC236}">
                <a16:creationId xmlns:a16="http://schemas.microsoft.com/office/drawing/2014/main" id="{8DC6747A-3A73-4C5E-B768-19F2AC6C3A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AEAE25-20F0-4E30-BD4D-9A45F78ADF50}"/>
              </a:ext>
            </a:extLst>
          </p:cNvPr>
          <p:cNvSpPr>
            <a:spLocks noGrp="1"/>
          </p:cNvSpPr>
          <p:nvPr>
            <p:ph type="sldNum" sz="quarter" idx="12"/>
          </p:nvPr>
        </p:nvSpPr>
        <p:spPr/>
        <p:txBody>
          <a:bodyPr/>
          <a:lstStyle/>
          <a:p>
            <a:fld id="{70F6CF51-9582-42A6-BCC3-2146BA4ADFAF}" type="slidenum">
              <a:rPr lang="en-GB" smtClean="0"/>
              <a:t>‹#›</a:t>
            </a:fld>
            <a:endParaRPr lang="en-GB"/>
          </a:p>
        </p:txBody>
      </p:sp>
    </p:spTree>
    <p:extLst>
      <p:ext uri="{BB962C8B-B14F-4D97-AF65-F5344CB8AC3E}">
        <p14:creationId xmlns:p14="http://schemas.microsoft.com/office/powerpoint/2010/main" val="405748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5A8A4-501C-4080-88A5-4814264DE76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1E580B-8F7D-48EB-AEC2-6BBD8BE9CC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68F926-4628-4ACB-AD59-C180D26912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982F6A-F536-4DE4-A1A3-E5598A9314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D40004-00CC-4C83-A2E0-9077EE6477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B481B8E-BDB0-4D3E-AD94-59AC5C157A9D}"/>
              </a:ext>
            </a:extLst>
          </p:cNvPr>
          <p:cNvSpPr>
            <a:spLocks noGrp="1"/>
          </p:cNvSpPr>
          <p:nvPr>
            <p:ph type="dt" sz="half" idx="10"/>
          </p:nvPr>
        </p:nvSpPr>
        <p:spPr/>
        <p:txBody>
          <a:bodyPr/>
          <a:lstStyle/>
          <a:p>
            <a:fld id="{5C6CC13F-C95C-403C-A3C0-A3CDF7CED739}" type="datetimeFigureOut">
              <a:rPr lang="en-GB" smtClean="0"/>
              <a:t>08/06/2026</a:t>
            </a:fld>
            <a:endParaRPr lang="en-GB"/>
          </a:p>
        </p:txBody>
      </p:sp>
      <p:sp>
        <p:nvSpPr>
          <p:cNvPr id="8" name="Footer Placeholder 7">
            <a:extLst>
              <a:ext uri="{FF2B5EF4-FFF2-40B4-BE49-F238E27FC236}">
                <a16:creationId xmlns:a16="http://schemas.microsoft.com/office/drawing/2014/main" id="{635B01B7-6CDC-408F-9399-B55BC8E13F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BABB24F-8C76-4DA1-AA20-1FAA00CE2BAE}"/>
              </a:ext>
            </a:extLst>
          </p:cNvPr>
          <p:cNvSpPr>
            <a:spLocks noGrp="1"/>
          </p:cNvSpPr>
          <p:nvPr>
            <p:ph type="sldNum" sz="quarter" idx="12"/>
          </p:nvPr>
        </p:nvSpPr>
        <p:spPr/>
        <p:txBody>
          <a:bodyPr/>
          <a:lstStyle/>
          <a:p>
            <a:fld id="{70F6CF51-9582-42A6-BCC3-2146BA4ADFAF}" type="slidenum">
              <a:rPr lang="en-GB" smtClean="0"/>
              <a:t>‹#›</a:t>
            </a:fld>
            <a:endParaRPr lang="en-GB"/>
          </a:p>
        </p:txBody>
      </p:sp>
    </p:spTree>
    <p:extLst>
      <p:ext uri="{BB962C8B-B14F-4D97-AF65-F5344CB8AC3E}">
        <p14:creationId xmlns:p14="http://schemas.microsoft.com/office/powerpoint/2010/main" val="826197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B8CE-A46D-493A-AB2F-087E5EDF66B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57D4AA1-14DA-44B0-9E18-B9C46CA6E150}"/>
              </a:ext>
            </a:extLst>
          </p:cNvPr>
          <p:cNvSpPr>
            <a:spLocks noGrp="1"/>
          </p:cNvSpPr>
          <p:nvPr>
            <p:ph type="dt" sz="half" idx="10"/>
          </p:nvPr>
        </p:nvSpPr>
        <p:spPr/>
        <p:txBody>
          <a:bodyPr/>
          <a:lstStyle/>
          <a:p>
            <a:fld id="{5C6CC13F-C95C-403C-A3C0-A3CDF7CED739}" type="datetimeFigureOut">
              <a:rPr lang="en-GB" smtClean="0"/>
              <a:t>08/06/2026</a:t>
            </a:fld>
            <a:endParaRPr lang="en-GB"/>
          </a:p>
        </p:txBody>
      </p:sp>
      <p:sp>
        <p:nvSpPr>
          <p:cNvPr id="4" name="Footer Placeholder 3">
            <a:extLst>
              <a:ext uri="{FF2B5EF4-FFF2-40B4-BE49-F238E27FC236}">
                <a16:creationId xmlns:a16="http://schemas.microsoft.com/office/drawing/2014/main" id="{AE47E471-FB41-495E-B32D-2967E270B7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1DBBD7-1F54-4ACA-B40A-E1E9FB352F75}"/>
              </a:ext>
            </a:extLst>
          </p:cNvPr>
          <p:cNvSpPr>
            <a:spLocks noGrp="1"/>
          </p:cNvSpPr>
          <p:nvPr>
            <p:ph type="sldNum" sz="quarter" idx="12"/>
          </p:nvPr>
        </p:nvSpPr>
        <p:spPr/>
        <p:txBody>
          <a:bodyPr/>
          <a:lstStyle/>
          <a:p>
            <a:fld id="{70F6CF51-9582-42A6-BCC3-2146BA4ADFAF}" type="slidenum">
              <a:rPr lang="en-GB" smtClean="0"/>
              <a:t>‹#›</a:t>
            </a:fld>
            <a:endParaRPr lang="en-GB"/>
          </a:p>
        </p:txBody>
      </p:sp>
    </p:spTree>
    <p:extLst>
      <p:ext uri="{BB962C8B-B14F-4D97-AF65-F5344CB8AC3E}">
        <p14:creationId xmlns:p14="http://schemas.microsoft.com/office/powerpoint/2010/main" val="3389551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4745AE-E9D0-44E0-A5EE-A37EF901CDB7}"/>
              </a:ext>
            </a:extLst>
          </p:cNvPr>
          <p:cNvSpPr>
            <a:spLocks noGrp="1"/>
          </p:cNvSpPr>
          <p:nvPr>
            <p:ph type="dt" sz="half" idx="10"/>
          </p:nvPr>
        </p:nvSpPr>
        <p:spPr/>
        <p:txBody>
          <a:bodyPr/>
          <a:lstStyle/>
          <a:p>
            <a:fld id="{5C6CC13F-C95C-403C-A3C0-A3CDF7CED739}" type="datetimeFigureOut">
              <a:rPr lang="en-GB" smtClean="0"/>
              <a:t>08/06/2026</a:t>
            </a:fld>
            <a:endParaRPr lang="en-GB"/>
          </a:p>
        </p:txBody>
      </p:sp>
      <p:sp>
        <p:nvSpPr>
          <p:cNvPr id="3" name="Footer Placeholder 2">
            <a:extLst>
              <a:ext uri="{FF2B5EF4-FFF2-40B4-BE49-F238E27FC236}">
                <a16:creationId xmlns:a16="http://schemas.microsoft.com/office/drawing/2014/main" id="{36AB0B47-5612-4422-A02A-F842C6A567B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C453C86-6795-4C8F-B6AD-89E09B158BA5}"/>
              </a:ext>
            </a:extLst>
          </p:cNvPr>
          <p:cNvSpPr>
            <a:spLocks noGrp="1"/>
          </p:cNvSpPr>
          <p:nvPr>
            <p:ph type="sldNum" sz="quarter" idx="12"/>
          </p:nvPr>
        </p:nvSpPr>
        <p:spPr/>
        <p:txBody>
          <a:bodyPr/>
          <a:lstStyle/>
          <a:p>
            <a:fld id="{70F6CF51-9582-42A6-BCC3-2146BA4ADFAF}" type="slidenum">
              <a:rPr lang="en-GB" smtClean="0"/>
              <a:t>‹#›</a:t>
            </a:fld>
            <a:endParaRPr lang="en-GB"/>
          </a:p>
        </p:txBody>
      </p:sp>
    </p:spTree>
    <p:extLst>
      <p:ext uri="{BB962C8B-B14F-4D97-AF65-F5344CB8AC3E}">
        <p14:creationId xmlns:p14="http://schemas.microsoft.com/office/powerpoint/2010/main" val="1240288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169F3-0530-4A21-824C-6E374C1505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113988-8716-4699-B5DC-1EBF4F4811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4AA7484-6852-430C-83CD-700E897A54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B86D09-37C4-48E0-9F7F-3CDF6F845666}"/>
              </a:ext>
            </a:extLst>
          </p:cNvPr>
          <p:cNvSpPr>
            <a:spLocks noGrp="1"/>
          </p:cNvSpPr>
          <p:nvPr>
            <p:ph type="dt" sz="half" idx="10"/>
          </p:nvPr>
        </p:nvSpPr>
        <p:spPr/>
        <p:txBody>
          <a:bodyPr/>
          <a:lstStyle/>
          <a:p>
            <a:fld id="{5C6CC13F-C95C-403C-A3C0-A3CDF7CED739}" type="datetimeFigureOut">
              <a:rPr lang="en-GB" smtClean="0"/>
              <a:t>08/06/2026</a:t>
            </a:fld>
            <a:endParaRPr lang="en-GB"/>
          </a:p>
        </p:txBody>
      </p:sp>
      <p:sp>
        <p:nvSpPr>
          <p:cNvPr id="6" name="Footer Placeholder 5">
            <a:extLst>
              <a:ext uri="{FF2B5EF4-FFF2-40B4-BE49-F238E27FC236}">
                <a16:creationId xmlns:a16="http://schemas.microsoft.com/office/drawing/2014/main" id="{9D2677FE-E84E-480E-93FA-7AD3023ACA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39403B-BBC6-4EBC-802A-1361225E835D}"/>
              </a:ext>
            </a:extLst>
          </p:cNvPr>
          <p:cNvSpPr>
            <a:spLocks noGrp="1"/>
          </p:cNvSpPr>
          <p:nvPr>
            <p:ph type="sldNum" sz="quarter" idx="12"/>
          </p:nvPr>
        </p:nvSpPr>
        <p:spPr/>
        <p:txBody>
          <a:bodyPr/>
          <a:lstStyle/>
          <a:p>
            <a:fld id="{70F6CF51-9582-42A6-BCC3-2146BA4ADFAF}" type="slidenum">
              <a:rPr lang="en-GB" smtClean="0"/>
              <a:t>‹#›</a:t>
            </a:fld>
            <a:endParaRPr lang="en-GB"/>
          </a:p>
        </p:txBody>
      </p:sp>
    </p:spTree>
    <p:extLst>
      <p:ext uri="{BB962C8B-B14F-4D97-AF65-F5344CB8AC3E}">
        <p14:creationId xmlns:p14="http://schemas.microsoft.com/office/powerpoint/2010/main" val="3554031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2F185-5466-4B3C-A5E8-D34E878737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78D682-6F1D-4389-BB24-30BDA51397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D605E8F-F511-4B49-ADE1-2F1406482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5EB871-CB7B-4F83-BD03-A7EABB619B30}"/>
              </a:ext>
            </a:extLst>
          </p:cNvPr>
          <p:cNvSpPr>
            <a:spLocks noGrp="1"/>
          </p:cNvSpPr>
          <p:nvPr>
            <p:ph type="dt" sz="half" idx="10"/>
          </p:nvPr>
        </p:nvSpPr>
        <p:spPr/>
        <p:txBody>
          <a:bodyPr/>
          <a:lstStyle/>
          <a:p>
            <a:fld id="{5C6CC13F-C95C-403C-A3C0-A3CDF7CED739}" type="datetimeFigureOut">
              <a:rPr lang="en-GB" smtClean="0"/>
              <a:t>08/06/2026</a:t>
            </a:fld>
            <a:endParaRPr lang="en-GB"/>
          </a:p>
        </p:txBody>
      </p:sp>
      <p:sp>
        <p:nvSpPr>
          <p:cNvPr id="6" name="Footer Placeholder 5">
            <a:extLst>
              <a:ext uri="{FF2B5EF4-FFF2-40B4-BE49-F238E27FC236}">
                <a16:creationId xmlns:a16="http://schemas.microsoft.com/office/drawing/2014/main" id="{BCD88536-B3D7-4E93-BB4A-9CB6AA623F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23CA65-0BC7-4D24-B3B0-77700C200106}"/>
              </a:ext>
            </a:extLst>
          </p:cNvPr>
          <p:cNvSpPr>
            <a:spLocks noGrp="1"/>
          </p:cNvSpPr>
          <p:nvPr>
            <p:ph type="sldNum" sz="quarter" idx="12"/>
          </p:nvPr>
        </p:nvSpPr>
        <p:spPr/>
        <p:txBody>
          <a:bodyPr/>
          <a:lstStyle/>
          <a:p>
            <a:fld id="{70F6CF51-9582-42A6-BCC3-2146BA4ADFAF}" type="slidenum">
              <a:rPr lang="en-GB" smtClean="0"/>
              <a:t>‹#›</a:t>
            </a:fld>
            <a:endParaRPr lang="en-GB"/>
          </a:p>
        </p:txBody>
      </p:sp>
    </p:spTree>
    <p:extLst>
      <p:ext uri="{BB962C8B-B14F-4D97-AF65-F5344CB8AC3E}">
        <p14:creationId xmlns:p14="http://schemas.microsoft.com/office/powerpoint/2010/main" val="1182106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AF562F-700C-4D5B-A25F-ECA06A64B2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712E50-DA0D-4569-83F1-9B90384192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4EF3FE-80E2-4B81-9C1C-C68E549BE9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CC13F-C95C-403C-A3C0-A3CDF7CED739}" type="datetimeFigureOut">
              <a:rPr lang="en-GB" smtClean="0"/>
              <a:t>08/06/2026</a:t>
            </a:fld>
            <a:endParaRPr lang="en-GB"/>
          </a:p>
        </p:txBody>
      </p:sp>
      <p:sp>
        <p:nvSpPr>
          <p:cNvPr id="5" name="Footer Placeholder 4">
            <a:extLst>
              <a:ext uri="{FF2B5EF4-FFF2-40B4-BE49-F238E27FC236}">
                <a16:creationId xmlns:a16="http://schemas.microsoft.com/office/drawing/2014/main" id="{57E7A260-A267-47BC-A65B-967CB0EBBC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4455E2B-29DE-4928-9B27-EA1C2E24A9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6CF51-9582-42A6-BCC3-2146BA4ADFAF}" type="slidenum">
              <a:rPr lang="en-GB" smtClean="0"/>
              <a:t>‹#›</a:t>
            </a:fld>
            <a:endParaRPr lang="en-GB"/>
          </a:p>
        </p:txBody>
      </p:sp>
    </p:spTree>
    <p:extLst>
      <p:ext uri="{BB962C8B-B14F-4D97-AF65-F5344CB8AC3E}">
        <p14:creationId xmlns:p14="http://schemas.microsoft.com/office/powerpoint/2010/main" val="565327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pdasociety.org.uk/" TargetMode="External"/><Relationship Id="rId7" Type="http://schemas.openxmlformats.org/officeDocument/2006/relationships/hyperlink" Target="mailto:yosadmin@n-somerset.gov.uk" TargetMode="External"/><Relationship Id="rId2" Type="http://schemas.openxmlformats.org/officeDocument/2006/relationships/hyperlink" Target="https://n-somerset.gov.uk/my-services/schools-learning/educational-psychology-service" TargetMode="External"/><Relationship Id="rId1" Type="http://schemas.openxmlformats.org/officeDocument/2006/relationships/slideLayout" Target="../slideLayouts/slideLayout2.xml"/><Relationship Id="rId6" Type="http://schemas.openxmlformats.org/officeDocument/2006/relationships/hyperlink" Target="https://theponyfarmbus.co.uk/" TargetMode="External"/><Relationship Id="rId5" Type="http://schemas.openxmlformats.org/officeDocument/2006/relationships/hyperlink" Target="mailto:rachael.scrase@brandontrust.org" TargetMode="External"/><Relationship Id="rId4" Type="http://schemas.openxmlformats.org/officeDocument/2006/relationships/hyperlink" Target="https://wema.org.uk/"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n-somerset.gov.uk/my-services/schools-learning/educational-psychology-service/eps-training-library/emotionally-based-school-avoidance-ebsa" TargetMode="External"/><Relationship Id="rId2" Type="http://schemas.openxmlformats.org/officeDocument/2006/relationships/hyperlink" Target="mailto:Steve.Davis@n-somerset.gov.uk" TargetMode="External"/><Relationship Id="rId1" Type="http://schemas.openxmlformats.org/officeDocument/2006/relationships/slideLayout" Target="../slideLayouts/slideLayout2.xml"/><Relationship Id="rId6" Type="http://schemas.openxmlformats.org/officeDocument/2006/relationships/hyperlink" Target="mailto:j.adams33@nhs.net" TargetMode="External"/><Relationship Id="rId5" Type="http://schemas.openxmlformats.org/officeDocument/2006/relationships/hyperlink" Target="https://n-somerset.gov.uk/my-services/schools-learning/educational-psychology-service/eps-training-library" TargetMode="External"/><Relationship Id="rId4" Type="http://schemas.openxmlformats.org/officeDocument/2006/relationships/hyperlink" Target="https://n-somerset.gov.uk/my-services/schools-learning/educational-psychology-service/eps-training-library/working-memory-classro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goblincombeadventures@gmail.com" TargetMode="External"/><Relationship Id="rId2" Type="http://schemas.openxmlformats.org/officeDocument/2006/relationships/hyperlink" Target="https://parentingsmart.place2be.org.uk/" TargetMode="External"/><Relationship Id="rId1" Type="http://schemas.openxmlformats.org/officeDocument/2006/relationships/slideLayout" Target="../slideLayouts/slideLayout2.xml"/><Relationship Id="rId6" Type="http://schemas.openxmlformats.org/officeDocument/2006/relationships/hyperlink" Target="https://www.westhavenschool.org.uk/outreach/" TargetMode="External"/><Relationship Id="rId5" Type="http://schemas.openxmlformats.org/officeDocument/2006/relationships/hyperlink" Target="mailto:kbarnes@ravenswoodonline.org.uk" TargetMode="External"/><Relationship Id="rId4" Type="http://schemas.openxmlformats.org/officeDocument/2006/relationships/hyperlink" Target="mailto:info@banwellequestriancentre.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kooth.com/" TargetMode="External"/><Relationship Id="rId2" Type="http://schemas.openxmlformats.org/officeDocument/2006/relationships/hyperlink" Target="https://www.whittington.nhs.uk/default.asp?c=46126" TargetMode="External"/><Relationship Id="rId1" Type="http://schemas.openxmlformats.org/officeDocument/2006/relationships/slideLayout" Target="../slideLayouts/slideLayout2.xml"/><Relationship Id="rId4" Type="http://schemas.openxmlformats.org/officeDocument/2006/relationships/hyperlink" Target="https://widgitonline.com/en/home"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neurodiversetraining.org/" TargetMode="External"/><Relationship Id="rId3" Type="http://schemas.openxmlformats.org/officeDocument/2006/relationships/hyperlink" Target="https://autismlevelup.com/" TargetMode="External"/><Relationship Id="rId7" Type="http://schemas.openxmlformats.org/officeDocument/2006/relationships/hyperlink" Target="https://sirona-cic.org.uk/blog/2025/12/02/introducing-silvercloud-digital-mental-health-support-for-children-and-young-people/" TargetMode="External"/><Relationship Id="rId2" Type="http://schemas.openxmlformats.org/officeDocument/2006/relationships/hyperlink" Target="http://www.scerts.com/" TargetMode="External"/><Relationship Id="rId1" Type="http://schemas.openxmlformats.org/officeDocument/2006/relationships/slideLayout" Target="../slideLayouts/slideLayout2.xml"/><Relationship Id="rId6" Type="http://schemas.openxmlformats.org/officeDocument/2006/relationships/hyperlink" Target="http://www.qwell.io/" TargetMode="External"/><Relationship Id="rId11" Type="http://schemas.openxmlformats.org/officeDocument/2006/relationships/hyperlink" Target="https://safehandsthinkingminds.co.uk/" TargetMode="External"/><Relationship Id="rId5" Type="http://schemas.openxmlformats.org/officeDocument/2006/relationships/hyperlink" Target="http://www.kooth.com/" TargetMode="External"/><Relationship Id="rId10" Type="http://schemas.openxmlformats.org/officeDocument/2006/relationships/hyperlink" Target="https://www.place2be.org.uk/" TargetMode="External"/><Relationship Id="rId4" Type="http://schemas.openxmlformats.org/officeDocument/2006/relationships/hyperlink" Target="http://www.betterhealthns.co.uk/" TargetMode="External"/><Relationship Id="rId9" Type="http://schemas.openxmlformats.org/officeDocument/2006/relationships/hyperlink" Target="https://bnssghealthiertogether.org.uk/"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B202435-7C63-401D-999B-DC83F74067D4}"/>
              </a:ext>
            </a:extLst>
          </p:cNvPr>
          <p:cNvSpPr txBox="1"/>
          <p:nvPr/>
        </p:nvSpPr>
        <p:spPr>
          <a:xfrm>
            <a:off x="1393794" y="467471"/>
            <a:ext cx="9534618" cy="470000"/>
          </a:xfrm>
          <a:prstGeom prst="rect">
            <a:avLst/>
          </a:prstGeom>
          <a:noFill/>
        </p:spPr>
        <p:txBody>
          <a:bodyPr wrap="square">
            <a:spAutoFit/>
          </a:bodyPr>
          <a:lstStyle/>
          <a:p>
            <a:pPr>
              <a:lnSpc>
                <a:spcPct val="107000"/>
              </a:lnSpc>
              <a:spcAft>
                <a:spcPts val="800"/>
              </a:spcAft>
            </a:pPr>
            <a:r>
              <a:rPr lang="en-GB" sz="2400" b="1" u="sng" dirty="0">
                <a:effectLst/>
                <a:latin typeface="Calibri" panose="020F0502020204030204" pitchFamily="34" charset="0"/>
                <a:ea typeface="Calibri" panose="020F0502020204030204" pitchFamily="34" charset="0"/>
                <a:cs typeface="Times New Roman" panose="02020603050405020304" pitchFamily="18" charset="0"/>
              </a:rPr>
              <a:t>VLC Inclusion Toolkit, Pre-Panel Checklist and Outreach Update June 2026</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B8A024D9-C5BD-4710-8DFD-0DCAA9F09AB3}"/>
              </a:ext>
            </a:extLst>
          </p:cNvPr>
          <p:cNvPicPr/>
          <p:nvPr/>
        </p:nvPicPr>
        <p:blipFill>
          <a:blip r:embed="rId2"/>
          <a:stretch>
            <a:fillRect/>
          </a:stretch>
        </p:blipFill>
        <p:spPr>
          <a:xfrm>
            <a:off x="228128" y="1136890"/>
            <a:ext cx="3728085" cy="5279390"/>
          </a:xfrm>
          <a:prstGeom prst="rect">
            <a:avLst/>
          </a:prstGeom>
        </p:spPr>
      </p:pic>
      <p:pic>
        <p:nvPicPr>
          <p:cNvPr id="8" name="Picture 7">
            <a:extLst>
              <a:ext uri="{FF2B5EF4-FFF2-40B4-BE49-F238E27FC236}">
                <a16:creationId xmlns:a16="http://schemas.microsoft.com/office/drawing/2014/main" id="{7FC8751D-546F-49F1-A23A-C48B34DEADBE}"/>
              </a:ext>
            </a:extLst>
          </p:cNvPr>
          <p:cNvPicPr>
            <a:picLocks noChangeAspect="1"/>
          </p:cNvPicPr>
          <p:nvPr/>
        </p:nvPicPr>
        <p:blipFill>
          <a:blip r:embed="rId3"/>
          <a:stretch>
            <a:fillRect/>
          </a:stretch>
        </p:blipFill>
        <p:spPr>
          <a:xfrm>
            <a:off x="4207550" y="2485748"/>
            <a:ext cx="7756322" cy="2581675"/>
          </a:xfrm>
          <a:prstGeom prst="rect">
            <a:avLst/>
          </a:prstGeom>
        </p:spPr>
      </p:pic>
    </p:spTree>
    <p:extLst>
      <p:ext uri="{BB962C8B-B14F-4D97-AF65-F5344CB8AC3E}">
        <p14:creationId xmlns:p14="http://schemas.microsoft.com/office/powerpoint/2010/main" val="317137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D4E240-CE9D-421E-8702-013E7E45EA2B}"/>
              </a:ext>
            </a:extLst>
          </p:cNvPr>
          <p:cNvSpPr txBox="1">
            <a:spLocks/>
          </p:cNvSpPr>
          <p:nvPr/>
        </p:nvSpPr>
        <p:spPr>
          <a:xfrm>
            <a:off x="838200" y="701336"/>
            <a:ext cx="10515600" cy="7333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t>VLC outreach next steps</a:t>
            </a:r>
          </a:p>
        </p:txBody>
      </p:sp>
      <p:sp>
        <p:nvSpPr>
          <p:cNvPr id="5" name="TextBox 4">
            <a:extLst>
              <a:ext uri="{FF2B5EF4-FFF2-40B4-BE49-F238E27FC236}">
                <a16:creationId xmlns:a16="http://schemas.microsoft.com/office/drawing/2014/main" id="{30FA35B4-46F4-4BC3-92B7-82E973F168C2}"/>
              </a:ext>
            </a:extLst>
          </p:cNvPr>
          <p:cNvSpPr txBox="1"/>
          <p:nvPr/>
        </p:nvSpPr>
        <p:spPr>
          <a:xfrm>
            <a:off x="1242875" y="2041864"/>
            <a:ext cx="9463596" cy="646331"/>
          </a:xfrm>
          <a:prstGeom prst="rect">
            <a:avLst/>
          </a:prstGeom>
          <a:noFill/>
        </p:spPr>
        <p:txBody>
          <a:bodyPr wrap="square" rtlCol="0">
            <a:spAutoFit/>
          </a:bodyPr>
          <a:lstStyle/>
          <a:p>
            <a:pPr marL="285750" indent="-285750">
              <a:buFont typeface="Arial" panose="020B0604020202020204" pitchFamily="34" charset="0"/>
              <a:buChar char="•"/>
            </a:pPr>
            <a:r>
              <a:rPr lang="en-GB" dirty="0"/>
              <a:t>Updated referral forms being launched September 2026 with new outreach email address</a:t>
            </a:r>
          </a:p>
          <a:p>
            <a:pPr marL="285750" indent="-285750">
              <a:buFont typeface="Arial" panose="020B0604020202020204" pitchFamily="34" charset="0"/>
              <a:buChar char="•"/>
            </a:pPr>
            <a:r>
              <a:rPr lang="en-GB" dirty="0"/>
              <a:t>Observation proforma for use by VLC staff observing in schools and school staff observing at VLC</a:t>
            </a:r>
          </a:p>
        </p:txBody>
      </p:sp>
      <p:pic>
        <p:nvPicPr>
          <p:cNvPr id="1026" name="Picture 2" descr="Next Steps | NHS Talent Academy">
            <a:extLst>
              <a:ext uri="{FF2B5EF4-FFF2-40B4-BE49-F238E27FC236}">
                <a16:creationId xmlns:a16="http://schemas.microsoft.com/office/drawing/2014/main" id="{609A2DCD-706D-4AC0-8E21-B4A9B26EF7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5342" y="2916685"/>
            <a:ext cx="3941315" cy="3941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757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DF1A29-DC22-4238-B25B-6513FE2E0CA8}"/>
              </a:ext>
            </a:extLst>
          </p:cNvPr>
          <p:cNvSpPr txBox="1"/>
          <p:nvPr/>
        </p:nvSpPr>
        <p:spPr>
          <a:xfrm>
            <a:off x="843379" y="452761"/>
            <a:ext cx="10342485" cy="6163097"/>
          </a:xfrm>
          <a:prstGeom prst="rect">
            <a:avLst/>
          </a:prstGeom>
          <a:noFill/>
        </p:spPr>
        <p:txBody>
          <a:bodyPr wrap="square">
            <a:spAutoFit/>
          </a:bodyPr>
          <a:lstStyle/>
          <a:p>
            <a:pPr>
              <a:lnSpc>
                <a:spcPct val="107000"/>
              </a:lnSpc>
              <a:spcAft>
                <a:spcPts val="800"/>
              </a:spcAft>
            </a:pPr>
            <a:r>
              <a:rPr lang="en-GB" sz="1100" b="1" u="sng" dirty="0">
                <a:effectLst/>
                <a:latin typeface="Arial" panose="020B0604020202020204" pitchFamily="34" charset="0"/>
                <a:ea typeface="Calibri" panose="020F0502020204030204" pitchFamily="34" charset="0"/>
                <a:cs typeface="Times New Roman" panose="02020603050405020304" pitchFamily="18" charset="0"/>
              </a:rPr>
              <a:t>Updates to the Inclusion Toolkit – Term 1 2025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A wide range of information, training and resources is available via the North Somerset Educational Psychology Service: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https://n-somerset.gov.uk/my-services/schools-learning/educational-psychology-service</a:t>
            </a: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Pathological Demand Avoidance – </a:t>
            </a:r>
            <a:r>
              <a:rPr lang="en-GB" sz="11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https://www.pdasociety.org.uk/</a:t>
            </a: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Music therapy and wellbeing support can be sourced via West of England Music and Arts: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https://wema.org.uk/</a:t>
            </a: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Brandon Rewilded Forest School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Please contact </a:t>
            </a:r>
            <a:r>
              <a:rPr lang="en-GB" sz="11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rachael.scrase@brandontrust.org</a:t>
            </a:r>
            <a:r>
              <a:rPr lang="en-GB" sz="1100" dirty="0">
                <a:effectLst/>
                <a:latin typeface="Arial" panose="020B0604020202020204" pitchFamily="34" charset="0"/>
                <a:ea typeface="Calibri" panose="020F0502020204030204" pitchFamily="34" charset="0"/>
                <a:cs typeface="Times New Roman" panose="02020603050405020304" pitchFamily="18" charset="0"/>
              </a:rPr>
              <a:t> for more information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Brown Rock, </a:t>
            </a:r>
            <a:r>
              <a:rPr lang="en-GB" sz="1100" dirty="0" err="1">
                <a:effectLst/>
                <a:latin typeface="Arial" panose="020B0604020202020204" pitchFamily="34" charset="0"/>
                <a:ea typeface="Calibri" panose="020F0502020204030204" pitchFamily="34" charset="0"/>
                <a:cs typeface="Times New Roman" panose="02020603050405020304" pitchFamily="18" charset="0"/>
              </a:rPr>
              <a:t>Tickenham</a:t>
            </a:r>
            <a:r>
              <a:rPr lang="en-GB" sz="1100" dirty="0">
                <a:effectLst/>
                <a:latin typeface="Arial" panose="020B0604020202020204" pitchFamily="34" charset="0"/>
                <a:ea typeface="Calibri" panose="020F0502020204030204" pitchFamily="34" charset="0"/>
                <a:cs typeface="Times New Roman" panose="02020603050405020304" pitchFamily="18" charset="0"/>
              </a:rPr>
              <a:t> – Nature based life skills programme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100" dirty="0">
                <a:solidFill>
                  <a:srgbClr val="000000"/>
                </a:solidFill>
                <a:effectLst/>
                <a:latin typeface="Arial" panose="020B0604020202020204" pitchFamily="34" charset="0"/>
                <a:ea typeface="Times New Roman" panose="02020603050405020304" pitchFamily="18" charset="0"/>
              </a:rPr>
              <a:t>Contact details:</a:t>
            </a:r>
            <a:endParaRPr lang="en-GB" sz="1100" dirty="0">
              <a:effectLst/>
              <a:latin typeface="Times New Roman" panose="02020603050405020304" pitchFamily="18" charset="0"/>
              <a:ea typeface="Times New Roman" panose="02020603050405020304" pitchFamily="18" charset="0"/>
            </a:endParaRPr>
          </a:p>
          <a:p>
            <a:r>
              <a:rPr lang="en-GB" sz="1100" dirty="0">
                <a:solidFill>
                  <a:srgbClr val="000000"/>
                </a:solidFill>
                <a:effectLst/>
                <a:latin typeface="Arial" panose="020B0604020202020204" pitchFamily="34" charset="0"/>
                <a:ea typeface="Times New Roman" panose="02020603050405020304" pitchFamily="18" charset="0"/>
              </a:rPr>
              <a:t>Adrian Brooks email: flourish@brownrock.co.uk</a:t>
            </a:r>
            <a:endParaRPr lang="en-GB" sz="1100" dirty="0">
              <a:effectLst/>
              <a:latin typeface="Times New Roman" panose="02020603050405020304" pitchFamily="18" charset="0"/>
              <a:ea typeface="Times New Roman" panose="02020603050405020304" pitchFamily="18" charset="0"/>
            </a:endParaRPr>
          </a:p>
          <a:p>
            <a:r>
              <a:rPr lang="en-GB" sz="1100" dirty="0">
                <a:solidFill>
                  <a:srgbClr val="000000"/>
                </a:solidFill>
                <a:effectLst/>
                <a:latin typeface="Arial" panose="020B0604020202020204" pitchFamily="34" charset="0"/>
                <a:ea typeface="Times New Roman" panose="02020603050405020304" pitchFamily="18" charset="0"/>
              </a:rPr>
              <a:t>phone: 07780703982</a:t>
            </a:r>
            <a:endParaRPr lang="en-GB" sz="11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Pony Farm Bus – To raise awareness about where our food comes from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https://theponyfarmbus.co.uk</a:t>
            </a: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New Youth Justice and Prevention Service Young Futures Prevention Panel - </a:t>
            </a:r>
            <a:r>
              <a:rPr lang="en-GB" sz="11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yosadmin@n-somerset.gov.uk</a:t>
            </a: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2930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554E2D-7771-400A-B8C5-E000727780EB}"/>
              </a:ext>
            </a:extLst>
          </p:cNvPr>
          <p:cNvSpPr txBox="1"/>
          <p:nvPr/>
        </p:nvSpPr>
        <p:spPr>
          <a:xfrm>
            <a:off x="588146" y="402583"/>
            <a:ext cx="10437920" cy="1658980"/>
          </a:xfrm>
          <a:prstGeom prst="rect">
            <a:avLst/>
          </a:prstGeom>
          <a:noFill/>
        </p:spPr>
        <p:txBody>
          <a:bodyPr wrap="square">
            <a:spAutoFit/>
          </a:bodyPr>
          <a:lstStyle/>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Healthy Schools Bulletins are circulated by Steve Davis and signpost additional services available - </a:t>
            </a:r>
            <a:r>
              <a:rPr lang="en-GB" sz="11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Steve.Davis@n-somerset.gov.uk</a:t>
            </a: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u="sng" dirty="0">
                <a:effectLst/>
                <a:latin typeface="Arial" panose="020B0604020202020204" pitchFamily="34" charset="0"/>
                <a:ea typeface="Calibri" panose="020F0502020204030204" pitchFamily="34" charset="0"/>
                <a:cs typeface="Times New Roman" panose="02020603050405020304" pitchFamily="18" charset="0"/>
              </a:rPr>
              <a:t>New SEND provisions: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Times New Roman" panose="02020603050405020304" pitchFamily="18" charset="0"/>
              </a:rPr>
              <a:t>Nurture Group space at Christ Church CE Primary School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Times New Roman" panose="02020603050405020304" pitchFamily="18" charset="0"/>
              </a:rPr>
              <a:t>Speech and Language Resource Base at the </a:t>
            </a:r>
            <a:r>
              <a:rPr lang="en-GB" sz="1100" dirty="0" err="1">
                <a:effectLst/>
                <a:latin typeface="Arial" panose="020B0604020202020204" pitchFamily="34" charset="0"/>
                <a:ea typeface="Calibri" panose="020F0502020204030204" pitchFamily="34" charset="0"/>
                <a:cs typeface="Times New Roman" panose="02020603050405020304" pitchFamily="18" charset="0"/>
              </a:rPr>
              <a:t>Whiteoak</a:t>
            </a:r>
            <a:r>
              <a:rPr lang="en-GB" sz="1100" dirty="0">
                <a:effectLst/>
                <a:latin typeface="Arial" panose="020B0604020202020204" pitchFamily="34" charset="0"/>
                <a:ea typeface="Calibri" panose="020F0502020204030204" pitchFamily="34" charset="0"/>
                <a:cs typeface="Times New Roman" panose="02020603050405020304" pitchFamily="18" charset="0"/>
              </a:rPr>
              <a:t> Academies of Hannah More Infants and Grove Juniors in Nailsea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Times New Roman" panose="02020603050405020304" pitchFamily="18" charset="0"/>
              </a:rPr>
              <a:t>Resource Base specialising in ASC with anxiety at Priory Community School Academy (PCSA)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Times New Roman" panose="02020603050405020304" pitchFamily="18" charset="0"/>
              </a:rPr>
              <a:t>Nurture Group space at Ashcombe Nursery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AC9CFE2-30E6-4DE0-98C2-2949A2AD9E68}"/>
              </a:ext>
            </a:extLst>
          </p:cNvPr>
          <p:cNvSpPr txBox="1"/>
          <p:nvPr/>
        </p:nvSpPr>
        <p:spPr>
          <a:xfrm>
            <a:off x="588146" y="2379216"/>
            <a:ext cx="10793027" cy="4391459"/>
          </a:xfrm>
          <a:prstGeom prst="rect">
            <a:avLst/>
          </a:prstGeom>
          <a:noFill/>
        </p:spPr>
        <p:txBody>
          <a:bodyPr wrap="square">
            <a:spAutoFit/>
          </a:bodyPr>
          <a:lstStyle/>
          <a:p>
            <a:pPr>
              <a:lnSpc>
                <a:spcPct val="107000"/>
              </a:lnSpc>
              <a:spcAft>
                <a:spcPts val="800"/>
              </a:spcAft>
            </a:pPr>
            <a:r>
              <a:rPr lang="en-GB" sz="1100" b="1" u="sng" dirty="0">
                <a:effectLst/>
                <a:latin typeface="Arial" panose="020B0604020202020204" pitchFamily="34" charset="0"/>
                <a:ea typeface="Calibri" panose="020F0502020204030204" pitchFamily="34" charset="0"/>
                <a:cs typeface="Times New Roman" panose="02020603050405020304" pitchFamily="18" charset="0"/>
              </a:rPr>
              <a:t>Updates to Inclusion Toolkit - Term 2 2025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u="none" strike="noStrike"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u="sng" dirty="0">
                <a:effectLst/>
                <a:latin typeface="Arial" panose="020B0604020202020204" pitchFamily="34" charset="0"/>
                <a:ea typeface="Calibri" panose="020F0502020204030204" pitchFamily="34" charset="0"/>
                <a:cs typeface="Times New Roman" panose="02020603050405020304" pitchFamily="18" charset="0"/>
              </a:rPr>
              <a:t>North Somerset EP and EBSA support reminder: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100" dirty="0">
                <a:solidFill>
                  <a:srgbClr val="242424"/>
                </a:solidFill>
                <a:effectLst/>
                <a:latin typeface="Arial" panose="020B0604020202020204" pitchFamily="34" charset="0"/>
                <a:ea typeface="Times New Roman" panose="02020603050405020304" pitchFamily="18" charset="0"/>
              </a:rPr>
              <a:t>The goal of the North Somerset EBSA Pathway is to give schools and colleges tools and record-keeping templates that they can use immediately. Children’s underlying needs relating to attendance are encouraged to be met in a logical, evidence-based order. It has received highly positive feedback from schools since being released in September 2024.</a:t>
            </a:r>
            <a:br>
              <a:rPr lang="en-GB" sz="1100" dirty="0">
                <a:solidFill>
                  <a:srgbClr val="242424"/>
                </a:solidFill>
                <a:effectLst/>
                <a:latin typeface="Arial" panose="020B0604020202020204" pitchFamily="34" charset="0"/>
                <a:ea typeface="Times New Roman" panose="02020603050405020304" pitchFamily="18" charset="0"/>
              </a:rPr>
            </a:br>
            <a:br>
              <a:rPr lang="en-GB" sz="1100" dirty="0">
                <a:solidFill>
                  <a:srgbClr val="242424"/>
                </a:solidFill>
                <a:effectLst/>
                <a:latin typeface="Arial" panose="020B0604020202020204" pitchFamily="34" charset="0"/>
                <a:ea typeface="Times New Roman" panose="02020603050405020304" pitchFamily="18" charset="0"/>
              </a:rPr>
            </a:br>
            <a:r>
              <a:rPr lang="en-GB" sz="1100" dirty="0">
                <a:solidFill>
                  <a:srgbClr val="242424"/>
                </a:solidFill>
                <a:effectLst/>
                <a:latin typeface="Arial" panose="020B0604020202020204" pitchFamily="34" charset="0"/>
                <a:ea typeface="Times New Roman" panose="02020603050405020304" pitchFamily="18" charset="0"/>
              </a:rPr>
              <a:t>The package (linked below) includes one-page guidance, three training videos, templates for structuring a response to EBSA, and a shared drive of free tools for each step of what we call The EBSA Pathway:</a:t>
            </a:r>
            <a:br>
              <a:rPr lang="en-GB" sz="1100" dirty="0">
                <a:solidFill>
                  <a:srgbClr val="242424"/>
                </a:solidFill>
                <a:effectLst/>
                <a:latin typeface="Arial" panose="020B0604020202020204" pitchFamily="34" charset="0"/>
                <a:ea typeface="Times New Roman" panose="02020603050405020304" pitchFamily="18" charset="0"/>
              </a:rPr>
            </a:br>
            <a:br>
              <a:rPr lang="en-GB" sz="1100" dirty="0">
                <a:solidFill>
                  <a:srgbClr val="242424"/>
                </a:solidFill>
                <a:effectLst/>
                <a:latin typeface="Arial" panose="020B0604020202020204" pitchFamily="34" charset="0"/>
                <a:ea typeface="Times New Roman" panose="02020603050405020304" pitchFamily="18" charset="0"/>
              </a:rPr>
            </a:br>
            <a:r>
              <a:rPr lang="en-GB" sz="1100" u="sng" dirty="0">
                <a:solidFill>
                  <a:srgbClr val="467886"/>
                </a:solidFill>
                <a:effectLst/>
                <a:latin typeface="Arial" panose="020B0604020202020204" pitchFamily="34" charset="0"/>
                <a:ea typeface="Times New Roman" panose="02020603050405020304" pitchFamily="18" charset="0"/>
                <a:hlinkClick r:id="rId3" tooltip="https://n-somerset.gov.uk/my-services/schools-learning/educational-psychology-service/eps-training-library/emotionally-based-school-avoidance-ebsa"/>
              </a:rPr>
              <a:t>Emotionally based school avoidance (EBSA) | North Somerset Council</a:t>
            </a:r>
            <a:endParaRPr lang="en-GB" sz="1100" dirty="0">
              <a:effectLst/>
              <a:latin typeface="Times New Roman" panose="02020603050405020304" pitchFamily="18" charset="0"/>
              <a:ea typeface="Times New Roman" panose="02020603050405020304" pitchFamily="18" charset="0"/>
            </a:endParaRPr>
          </a:p>
          <a:p>
            <a:br>
              <a:rPr lang="en-GB" sz="1100" dirty="0">
                <a:solidFill>
                  <a:srgbClr val="242424"/>
                </a:solidFill>
                <a:effectLst/>
                <a:latin typeface="Arial" panose="020B0604020202020204" pitchFamily="34" charset="0"/>
                <a:ea typeface="Times New Roman" panose="02020603050405020304" pitchFamily="18" charset="0"/>
              </a:rPr>
            </a:br>
            <a:r>
              <a:rPr lang="en-GB" sz="1100" dirty="0">
                <a:solidFill>
                  <a:srgbClr val="242424"/>
                </a:solidFill>
                <a:effectLst/>
                <a:latin typeface="Arial" panose="020B0604020202020204" pitchFamily="34" charset="0"/>
                <a:ea typeface="Times New Roman" panose="02020603050405020304" pitchFamily="18" charset="0"/>
              </a:rPr>
              <a:t>We also have a North Somerset guidance on Working Memory on the NSC website, which includes video training and a broad range of top tips and free classroom resources:</a:t>
            </a:r>
            <a:br>
              <a:rPr lang="en-GB" sz="1100" dirty="0">
                <a:solidFill>
                  <a:srgbClr val="242424"/>
                </a:solidFill>
                <a:effectLst/>
                <a:latin typeface="Arial" panose="020B0604020202020204" pitchFamily="34" charset="0"/>
                <a:ea typeface="Times New Roman" panose="02020603050405020304" pitchFamily="18" charset="0"/>
              </a:rPr>
            </a:br>
            <a:br>
              <a:rPr lang="en-GB" sz="1100" dirty="0">
                <a:solidFill>
                  <a:srgbClr val="242424"/>
                </a:solidFill>
                <a:effectLst/>
                <a:latin typeface="Arial" panose="020B0604020202020204" pitchFamily="34" charset="0"/>
                <a:ea typeface="Times New Roman" panose="02020603050405020304" pitchFamily="18" charset="0"/>
              </a:rPr>
            </a:br>
            <a:r>
              <a:rPr lang="en-GB" sz="1100" u="sng" dirty="0">
                <a:solidFill>
                  <a:srgbClr val="467886"/>
                </a:solidFill>
                <a:effectLst/>
                <a:latin typeface="Arial" panose="020B0604020202020204" pitchFamily="34" charset="0"/>
                <a:ea typeface="Times New Roman" panose="02020603050405020304" pitchFamily="18" charset="0"/>
                <a:hlinkClick r:id="rId4" tooltip="https://n-somerset.gov.uk/my-services/schools-learning/educational-psychology-service/eps-training-library/working-memory-classroom"/>
              </a:rPr>
              <a:t>Working memory in the classroom | North Somerset Council</a:t>
            </a:r>
            <a:br>
              <a:rPr lang="en-GB" sz="1100" dirty="0">
                <a:solidFill>
                  <a:srgbClr val="242424"/>
                </a:solidFill>
                <a:effectLst/>
                <a:latin typeface="Arial" panose="020B0604020202020204" pitchFamily="34" charset="0"/>
                <a:ea typeface="Times New Roman" panose="02020603050405020304" pitchFamily="18" charset="0"/>
              </a:rPr>
            </a:br>
            <a:br>
              <a:rPr lang="en-GB" sz="1100" dirty="0">
                <a:solidFill>
                  <a:srgbClr val="242424"/>
                </a:solidFill>
                <a:effectLst/>
                <a:latin typeface="Arial" panose="020B0604020202020204" pitchFamily="34" charset="0"/>
                <a:ea typeface="Times New Roman" panose="02020603050405020304" pitchFamily="18" charset="0"/>
              </a:rPr>
            </a:br>
            <a:r>
              <a:rPr lang="en-GB" sz="1100" dirty="0">
                <a:solidFill>
                  <a:srgbClr val="242424"/>
                </a:solidFill>
                <a:effectLst/>
                <a:latin typeface="Arial" panose="020B0604020202020204" pitchFamily="34" charset="0"/>
                <a:ea typeface="Times New Roman" panose="02020603050405020304" pitchFamily="18" charset="0"/>
              </a:rPr>
              <a:t>Further topics at the Educational Psychology Service include top tips for school-to-school transitions, how to deliver literacy interventions, and learning support for autistic students. The link to the Training Library is </a:t>
            </a:r>
            <a:r>
              <a:rPr lang="en-GB" sz="1100" u="sng" dirty="0">
                <a:solidFill>
                  <a:srgbClr val="467886"/>
                </a:solidFill>
                <a:effectLst/>
                <a:latin typeface="Arial" panose="020B0604020202020204" pitchFamily="34" charset="0"/>
                <a:ea typeface="Times New Roman" panose="02020603050405020304" pitchFamily="18" charset="0"/>
                <a:hlinkClick r:id="rId5" tooltip="https://n-somerset.gov.uk/my-services/schools-learning/educational-psychology-service/eps-training-library"/>
              </a:rPr>
              <a:t>here</a:t>
            </a:r>
            <a:endParaRPr lang="en-GB" sz="11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r>
              <a:rPr lang="en-GB" sz="1100" u="sng" dirty="0">
                <a:effectLst/>
                <a:latin typeface="Arial" panose="020B0604020202020204" pitchFamily="34" charset="0"/>
                <a:ea typeface="Calibri" panose="020F0502020204030204" pitchFamily="34" charset="0"/>
                <a:cs typeface="Times New Roman" panose="02020603050405020304" pitchFamily="18" charset="0"/>
              </a:rPr>
              <a:t>MHST</a:t>
            </a:r>
            <a:r>
              <a:rPr lang="en-GB" sz="1100" dirty="0">
                <a:effectLst/>
                <a:latin typeface="Arial" panose="020B0604020202020204" pitchFamily="34" charset="0"/>
                <a:ea typeface="Calibri" panose="020F0502020204030204" pitchFamily="34" charset="0"/>
                <a:cs typeface="Times New Roman" panose="02020603050405020304" pitchFamily="18" charset="0"/>
              </a:rPr>
              <a:t> (Mental Health Support Team) – Can support with </a:t>
            </a:r>
            <a:r>
              <a:rPr lang="en-GB" sz="1100" b="1" dirty="0">
                <a:effectLst/>
                <a:latin typeface="Arial" panose="020B0604020202020204" pitchFamily="34" charset="0"/>
                <a:ea typeface="Calibri" panose="020F0502020204030204" pitchFamily="34" charset="0"/>
                <a:cs typeface="Times New Roman" panose="02020603050405020304" pitchFamily="18" charset="0"/>
              </a:rPr>
              <a:t>emerging</a:t>
            </a:r>
            <a:r>
              <a:rPr lang="en-GB" sz="1100" dirty="0">
                <a:effectLst/>
                <a:latin typeface="Arial" panose="020B0604020202020204" pitchFamily="34" charset="0"/>
                <a:ea typeface="Calibri" panose="020F0502020204030204" pitchFamily="34" charset="0"/>
                <a:cs typeface="Times New Roman" panose="02020603050405020304" pitchFamily="18" charset="0"/>
              </a:rPr>
              <a:t> mental health needs. Jenny Adams – </a:t>
            </a:r>
            <a:r>
              <a:rPr lang="en-GB" sz="11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j.adams33@nhs.net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5423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B25D21-C89C-4CB4-8AB5-A37C19122FCC}"/>
              </a:ext>
            </a:extLst>
          </p:cNvPr>
          <p:cNvSpPr txBox="1"/>
          <p:nvPr/>
        </p:nvSpPr>
        <p:spPr>
          <a:xfrm>
            <a:off x="641410" y="270754"/>
            <a:ext cx="10446799" cy="6044155"/>
          </a:xfrm>
          <a:prstGeom prst="rect">
            <a:avLst/>
          </a:prstGeom>
          <a:noFill/>
        </p:spPr>
        <p:txBody>
          <a:bodyPr wrap="square">
            <a:spAutoFit/>
          </a:bodyPr>
          <a:lstStyle/>
          <a:p>
            <a:pPr>
              <a:lnSpc>
                <a:spcPct val="107000"/>
              </a:lnSpc>
              <a:spcAft>
                <a:spcPts val="800"/>
              </a:spcAft>
            </a:pPr>
            <a:r>
              <a:rPr lang="en-GB" sz="1100" u="sng" dirty="0">
                <a:effectLst/>
                <a:latin typeface="Arial" panose="020B0604020202020204" pitchFamily="34" charset="0"/>
                <a:ea typeface="Calibri" panose="020F0502020204030204" pitchFamily="34" charset="0"/>
                <a:cs typeface="Times New Roman" panose="02020603050405020304" pitchFamily="18" charset="0"/>
              </a:rPr>
              <a:t>OTR</a:t>
            </a:r>
            <a:r>
              <a:rPr lang="en-GB" sz="1100" dirty="0">
                <a:effectLst/>
                <a:latin typeface="Arial" panose="020B0604020202020204" pitchFamily="34" charset="0"/>
                <a:ea typeface="Calibri" panose="020F0502020204030204" pitchFamily="34" charset="0"/>
                <a:cs typeface="Times New Roman" panose="02020603050405020304" pitchFamily="18" charset="0"/>
              </a:rPr>
              <a:t> – otrnorthsomerset.org.uk – mental health support for 11-18 year olds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u="sng" dirty="0">
                <a:effectLst/>
                <a:latin typeface="Arial" panose="020B0604020202020204" pitchFamily="34" charset="0"/>
                <a:ea typeface="Calibri" panose="020F0502020204030204" pitchFamily="34" charset="0"/>
                <a:cs typeface="Times New Roman" panose="02020603050405020304" pitchFamily="18" charset="0"/>
              </a:rPr>
              <a:t>Place 2 Be</a:t>
            </a:r>
            <a:r>
              <a:rPr lang="en-GB" sz="1100" dirty="0">
                <a:effectLst/>
                <a:latin typeface="Arial" panose="020B0604020202020204" pitchFamily="34" charset="0"/>
                <a:ea typeface="Calibri" panose="020F0502020204030204" pitchFamily="34" charset="0"/>
                <a:cs typeface="Times New Roman" panose="02020603050405020304" pitchFamily="18" charset="0"/>
              </a:rPr>
              <a:t> – </a:t>
            </a:r>
            <a:r>
              <a:rPr lang="en-GB" sz="11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https://parentingsmart.place2be.org.uk/</a:t>
            </a:r>
            <a:r>
              <a:rPr lang="en-GB" sz="1100" dirty="0">
                <a:effectLst/>
                <a:latin typeface="Arial" panose="020B0604020202020204" pitchFamily="34" charset="0"/>
                <a:ea typeface="Calibri" panose="020F0502020204030204" pitchFamily="34" charset="0"/>
                <a:cs typeface="Times New Roman" panose="02020603050405020304" pitchFamily="18" charset="0"/>
              </a:rPr>
              <a:t> - support for 4-11 year olds and some articles suitable for adolescents with animated videos. Can support in school, e.g. 1:1 counselling, or with staff training and can also support parents / carers (monthly newsletter).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u="sng" dirty="0">
                <a:effectLst/>
                <a:latin typeface="Arial" panose="020B0604020202020204" pitchFamily="34" charset="0"/>
                <a:ea typeface="Calibri" panose="020F0502020204030204" pitchFamily="34" charset="0"/>
                <a:cs typeface="Times New Roman" panose="02020603050405020304" pitchFamily="18" charset="0"/>
              </a:rPr>
              <a:t>Forest School / Outdoor Learning AP: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Goblin Combe – </a:t>
            </a:r>
            <a:r>
              <a:rPr lang="en-GB" sz="11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goblincombeadventures@gmail.com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err="1">
                <a:effectLst/>
                <a:latin typeface="Arial" panose="020B0604020202020204" pitchFamily="34" charset="0"/>
                <a:ea typeface="Calibri" panose="020F0502020204030204" pitchFamily="34" charset="0"/>
                <a:cs typeface="Times New Roman" panose="02020603050405020304" pitchFamily="18" charset="0"/>
              </a:rPr>
              <a:t>Banwell</a:t>
            </a:r>
            <a:r>
              <a:rPr lang="en-GB" sz="1100" dirty="0">
                <a:effectLst/>
                <a:latin typeface="Arial" panose="020B0604020202020204" pitchFamily="34" charset="0"/>
                <a:ea typeface="Calibri" panose="020F0502020204030204" pitchFamily="34" charset="0"/>
                <a:cs typeface="Times New Roman" panose="02020603050405020304" pitchFamily="18" charset="0"/>
              </a:rPr>
              <a:t> Equestrian - </a:t>
            </a:r>
            <a:r>
              <a:rPr lang="en-GB" sz="11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info@banwellequestriancentre.com</a:t>
            </a:r>
            <a:r>
              <a:rPr lang="en-GB" sz="1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u="sng" dirty="0">
                <a:effectLst/>
                <a:latin typeface="Arial" panose="020B0604020202020204" pitchFamily="34" charset="0"/>
                <a:ea typeface="Calibri" panose="020F0502020204030204" pitchFamily="34" charset="0"/>
                <a:cs typeface="Times New Roman" panose="02020603050405020304" pitchFamily="18" charset="0"/>
              </a:rPr>
              <a:t>Ravenswood – specialist provision for students aged 4-19 years (not SEMH)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100" dirty="0">
                <a:solidFill>
                  <a:srgbClr val="242424"/>
                </a:solidFill>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pPr>
              <a:lnSpc>
                <a:spcPts val="1800"/>
              </a:lnSpc>
            </a:pPr>
            <a:r>
              <a:rPr lang="en-GB" sz="1100" b="1" dirty="0">
                <a:solidFill>
                  <a:srgbClr val="4E4C4D"/>
                </a:solidFill>
                <a:effectLst/>
                <a:latin typeface="Arial" panose="020B0604020202020204" pitchFamily="34" charset="0"/>
                <a:ea typeface="Times New Roman" panose="02020603050405020304" pitchFamily="18" charset="0"/>
              </a:rPr>
              <a:t>Ravenswood can deliver high quality training to your school or MAT.</a:t>
            </a:r>
            <a:endParaRPr lang="en-GB" sz="1100" dirty="0">
              <a:effectLst/>
              <a:latin typeface="Times New Roman" panose="02020603050405020304" pitchFamily="18" charset="0"/>
              <a:ea typeface="Times New Roman" panose="02020603050405020304" pitchFamily="18" charset="0"/>
            </a:endParaRPr>
          </a:p>
          <a:p>
            <a:pPr>
              <a:lnSpc>
                <a:spcPts val="1800"/>
              </a:lnSpc>
            </a:pPr>
            <a:r>
              <a:rPr lang="en-GB" sz="1100" dirty="0">
                <a:solidFill>
                  <a:srgbClr val="4E4C4D"/>
                </a:solidFill>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pPr>
              <a:lnSpc>
                <a:spcPts val="1800"/>
              </a:lnSpc>
            </a:pPr>
            <a:r>
              <a:rPr lang="en-GB" sz="1100" dirty="0">
                <a:solidFill>
                  <a:srgbClr val="4E4C4D"/>
                </a:solidFill>
                <a:effectLst/>
                <a:latin typeface="Arial" panose="020B0604020202020204" pitchFamily="34" charset="0"/>
                <a:ea typeface="Times New Roman" panose="02020603050405020304" pitchFamily="18" charset="0"/>
              </a:rPr>
              <a:t>Our training sessions can be delivered as twilights or inset day sessions at your school.  We offer bespoke training sessions for schools or other organisations who would like training around SEND - e.g. communication, behaviour support, ASD strategies etc.  We are able to provide consultancy work to support with individual pupils or small groups of pupils and to help develop strategies to support within the classroom.  If you would like further information around any of these please contact:</a:t>
            </a:r>
            <a:endParaRPr lang="en-GB" sz="1100" dirty="0">
              <a:effectLst/>
              <a:latin typeface="Times New Roman" panose="02020603050405020304" pitchFamily="18" charset="0"/>
              <a:ea typeface="Times New Roman" panose="02020603050405020304" pitchFamily="18" charset="0"/>
            </a:endParaRPr>
          </a:p>
          <a:p>
            <a:pPr>
              <a:lnSpc>
                <a:spcPts val="1800"/>
              </a:lnSpc>
            </a:pPr>
            <a:r>
              <a:rPr lang="en-GB" sz="1100" dirty="0">
                <a:solidFill>
                  <a:srgbClr val="4E4C4D"/>
                </a:solidFill>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pPr>
              <a:lnSpc>
                <a:spcPts val="1800"/>
              </a:lnSpc>
            </a:pPr>
            <a:r>
              <a:rPr lang="en-GB" sz="1100" b="1" dirty="0">
                <a:solidFill>
                  <a:srgbClr val="4E4C4D"/>
                </a:solidFill>
                <a:effectLst/>
                <a:latin typeface="Arial" panose="020B0604020202020204" pitchFamily="34" charset="0"/>
                <a:ea typeface="Times New Roman" panose="02020603050405020304" pitchFamily="18" charset="0"/>
              </a:rPr>
              <a:t>Katie Barnes, Deputy Head</a:t>
            </a:r>
            <a:endParaRPr lang="en-GB" sz="1100" dirty="0">
              <a:effectLst/>
              <a:latin typeface="Times New Roman" panose="02020603050405020304" pitchFamily="18" charset="0"/>
              <a:ea typeface="Times New Roman" panose="02020603050405020304" pitchFamily="18" charset="0"/>
            </a:endParaRPr>
          </a:p>
          <a:p>
            <a:pPr>
              <a:lnSpc>
                <a:spcPts val="1800"/>
              </a:lnSpc>
            </a:pPr>
            <a:r>
              <a:rPr lang="en-GB" sz="1100" dirty="0">
                <a:solidFill>
                  <a:srgbClr val="4E4C4D"/>
                </a:solidFill>
                <a:effectLst/>
                <a:latin typeface="Arial" panose="020B0604020202020204" pitchFamily="34" charset="0"/>
                <a:ea typeface="Times New Roman" panose="02020603050405020304" pitchFamily="18" charset="0"/>
              </a:rPr>
              <a:t>email: </a:t>
            </a:r>
            <a:r>
              <a:rPr lang="en-GB" sz="1100" u="sng" dirty="0">
                <a:solidFill>
                  <a:srgbClr val="000000"/>
                </a:solidFill>
                <a:effectLst/>
                <a:latin typeface="Arial" panose="020B0604020202020204" pitchFamily="34" charset="0"/>
                <a:ea typeface="Times New Roman" panose="02020603050405020304" pitchFamily="18" charset="0"/>
                <a:hlinkClick r:id="rId5" tooltip="mailto:kbarnes@ravenswoodonline.org.uk"/>
              </a:rPr>
              <a:t>kbarnes@ravenswoodonline.org.uk</a:t>
            </a:r>
            <a:endParaRPr lang="en-GB" sz="1100" dirty="0">
              <a:effectLst/>
              <a:latin typeface="Times New Roman" panose="02020603050405020304" pitchFamily="18" charset="0"/>
              <a:ea typeface="Times New Roman" panose="02020603050405020304" pitchFamily="18" charset="0"/>
            </a:endParaRPr>
          </a:p>
          <a:p>
            <a:pPr>
              <a:lnSpc>
                <a:spcPts val="1800"/>
              </a:lnSpc>
            </a:pPr>
            <a:r>
              <a:rPr lang="en-GB" sz="1100" dirty="0">
                <a:solidFill>
                  <a:srgbClr val="242424"/>
                </a:solidFill>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u="sng" dirty="0">
                <a:effectLst/>
                <a:latin typeface="Arial" panose="020B0604020202020204" pitchFamily="34" charset="0"/>
                <a:ea typeface="Calibri" panose="020F0502020204030204" pitchFamily="34" charset="0"/>
                <a:cs typeface="Times New Roman" panose="02020603050405020304" pitchFamily="18" charset="0"/>
              </a:rPr>
              <a:t>Westhaven Special School also provide outreach support - </a:t>
            </a:r>
            <a:r>
              <a:rPr lang="en-GB" sz="11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https://www.westhavenschool.org.uk/outreach/</a:t>
            </a:r>
            <a:r>
              <a:rPr lang="en-GB" sz="1100" u="sng"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u="none" strike="noStrike"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8588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8BE42F-9629-427E-AB6F-C44E1785B9C5}"/>
              </a:ext>
            </a:extLst>
          </p:cNvPr>
          <p:cNvSpPr txBox="1"/>
          <p:nvPr/>
        </p:nvSpPr>
        <p:spPr>
          <a:xfrm>
            <a:off x="659165" y="279407"/>
            <a:ext cx="10562209" cy="6073137"/>
          </a:xfrm>
          <a:prstGeom prst="rect">
            <a:avLst/>
          </a:prstGeom>
          <a:noFill/>
        </p:spPr>
        <p:txBody>
          <a:bodyPr wrap="square">
            <a:spAutoFit/>
          </a:bodyPr>
          <a:lstStyle/>
          <a:p>
            <a:pPr>
              <a:lnSpc>
                <a:spcPct val="107000"/>
              </a:lnSpc>
              <a:spcAft>
                <a:spcPts val="800"/>
              </a:spcAft>
            </a:pPr>
            <a:r>
              <a:rPr lang="en-GB" sz="1100" b="1" u="sng" dirty="0">
                <a:effectLst/>
                <a:latin typeface="Calibri" panose="020F0502020204030204" pitchFamily="34" charset="0"/>
                <a:ea typeface="Calibri" panose="020F0502020204030204" pitchFamily="34" charset="0"/>
                <a:cs typeface="Calibri" panose="020F0502020204030204" pitchFamily="34" charset="0"/>
              </a:rPr>
              <a:t>Updates to Inclusion Toolkit - Term 3 2026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u="sng" dirty="0">
                <a:effectLst/>
                <a:latin typeface="Calibri" panose="020F0502020204030204" pitchFamily="34" charset="0"/>
                <a:ea typeface="Calibri" panose="020F0502020204030204" pitchFamily="34" charset="0"/>
                <a:cs typeface="Calibri" panose="020F0502020204030204" pitchFamily="34" charset="0"/>
              </a:rPr>
              <a:t>Oops card resource</a:t>
            </a:r>
            <a:r>
              <a:rPr lang="en-GB" sz="1100" dirty="0">
                <a:effectLst/>
                <a:latin typeface="Calibri" panose="020F0502020204030204" pitchFamily="34" charset="0"/>
                <a:ea typeface="Calibri" panose="020F0502020204030204" pitchFamily="34" charset="0"/>
                <a:cs typeface="Calibri" panose="020F0502020204030204" pitchFamily="34" charset="0"/>
              </a:rPr>
              <a:t> – see additional handout (supports coping with unexpected changes / interruptions)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u="sng" dirty="0">
                <a:effectLst/>
                <a:latin typeface="Calibri" panose="020F0502020204030204" pitchFamily="34" charset="0"/>
                <a:ea typeface="Calibri" panose="020F0502020204030204" pitchFamily="34" charset="0"/>
                <a:cs typeface="Calibri" panose="020F0502020204030204" pitchFamily="34" charset="0"/>
              </a:rPr>
              <a:t>Comic strip conversations</a:t>
            </a:r>
            <a:r>
              <a:rPr lang="en-GB" sz="1100" dirty="0">
                <a:effectLst/>
                <a:latin typeface="Calibri" panose="020F0502020204030204" pitchFamily="34" charset="0"/>
                <a:ea typeface="Calibri" panose="020F0502020204030204" pitchFamily="34" charset="0"/>
                <a:cs typeface="Calibri" panose="020F0502020204030204" pitchFamily="34" charset="0"/>
              </a:rPr>
              <a:t> – A useful tool to be used as part of a restorative approach. Further information can be found at </a:t>
            </a:r>
            <a:r>
              <a:rPr lang="en-US" sz="1100" u="sng" dirty="0">
                <a:solidFill>
                  <a:srgbClr val="467886"/>
                </a:solidFill>
                <a:effectLst/>
                <a:latin typeface="Calibri" panose="020F0502020204030204" pitchFamily="34" charset="0"/>
                <a:ea typeface="Calibri" panose="020F0502020204030204" pitchFamily="34" charset="0"/>
                <a:cs typeface="Calibri" panose="020F0502020204030204" pitchFamily="34" charset="0"/>
                <a:hlinkClick r:id="rId2"/>
              </a:rPr>
              <a:t>https://www.whittington.nhs.uk/default.asp?c=46126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u="none" strike="noStrike" dirty="0">
                <a:solidFill>
                  <a:srgbClr val="467886"/>
                </a:solidFill>
                <a:effectLst/>
                <a:latin typeface="Calibri" panose="020F0502020204030204" pitchFamily="34" charset="0"/>
                <a:ea typeface="Calibri" panose="020F0502020204030204" pitchFamily="34" charset="0"/>
                <a:cs typeface="Calibri" panose="020F050202020403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Sensory profiling intervention –</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(attached) To complete with student. Pictures cut out and used to support a sorting discussion – young person can position picture within grid. E.g. busy environments – how do they feel in a busy supermarket / playground / classroom / dining hall – this could provide further information regarding why they experience various levels of comfort / discomfort in different settings, e.g. perhaps it is the noise or smell or risk of being touched that they dislike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u="sng" dirty="0">
                <a:effectLst/>
                <a:latin typeface="Calibri" panose="020F0502020204030204" pitchFamily="34" charset="0"/>
                <a:ea typeface="Calibri" panose="020F0502020204030204" pitchFamily="34" charset="0"/>
                <a:cs typeface="Calibri" panose="020F0502020204030204" pitchFamily="34" charset="0"/>
              </a:rPr>
              <a:t>Updated Zones of Regulation 4 Point Scale</a:t>
            </a:r>
            <a:r>
              <a:rPr lang="en-GB" sz="1100" dirty="0">
                <a:effectLst/>
                <a:latin typeface="Calibri" panose="020F0502020204030204" pitchFamily="34" charset="0"/>
                <a:ea typeface="Calibri" panose="020F0502020204030204" pitchFamily="34" charset="0"/>
                <a:cs typeface="Calibri" panose="020F0502020204030204" pitchFamily="34" charset="0"/>
              </a:rPr>
              <a:t> – (attached)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100" u="sng"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Kooth</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en-GB" sz="110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an online mental health and wellbeing platform for young people 10-25. All accessed at </a:t>
            </a:r>
            <a:r>
              <a:rPr lang="en-GB" sz="11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tooltip="http://www.kooth.com"/>
              </a:rPr>
              <a:t>www.kooth.com</a:t>
            </a:r>
            <a:r>
              <a:rPr lang="en-GB" sz="110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 Young people can speak with our team of professionals through live messaging/chat or make use of all of the self-help tools, information, guidance and peer support.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10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u="sng"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Qwell</a:t>
            </a: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see additional flyer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North Somerset Public Health Team have recently commissioned a free mental health wellbeing support package from </a:t>
            </a:r>
            <a:r>
              <a:rPr lang="en-GB"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Qwell</a:t>
            </a: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This is similar to </a:t>
            </a:r>
            <a:r>
              <a:rPr lang="en-GB"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Kooth</a:t>
            </a: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but for parents/carers. The service offers free, safe and anonymous mental health and wellbeing support. Support includes a supportive online community, counsellor support, practical advice and information as well as access to a range of emotional wellbeing tools. Please share the attached poster with your parent/carer community and display a copy in prominent places within your school environment. We are hearing that some parents are struggling to support the mental wellbeing of their children because of their own mental health needs so </a:t>
            </a:r>
            <a:r>
              <a:rPr lang="en-GB"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Qwell</a:t>
            </a: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may provide some crucial support.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u="sng" dirty="0" err="1">
                <a:effectLst/>
                <a:latin typeface="Calibri" panose="020F0502020204030204" pitchFamily="34" charset="0"/>
                <a:ea typeface="Calibri" panose="020F0502020204030204" pitchFamily="34" charset="0"/>
                <a:cs typeface="Calibri" panose="020F0502020204030204" pitchFamily="34" charset="0"/>
              </a:rPr>
              <a:t>Widgit</a:t>
            </a:r>
            <a:r>
              <a:rPr lang="en-GB" sz="1100" u="sng" dirty="0">
                <a:effectLst/>
                <a:latin typeface="Calibri" panose="020F0502020204030204" pitchFamily="34" charset="0"/>
                <a:ea typeface="Calibri" panose="020F0502020204030204" pitchFamily="34" charset="0"/>
                <a:cs typeface="Calibri" panose="020F0502020204030204" pitchFamily="34" charset="0"/>
              </a:rPr>
              <a:t> software</a:t>
            </a:r>
            <a:r>
              <a:rPr lang="en-GB" sz="1100" dirty="0">
                <a:effectLst/>
                <a:latin typeface="Calibri" panose="020F0502020204030204" pitchFamily="34" charset="0"/>
                <a:ea typeface="Calibri" panose="020F0502020204030204" pitchFamily="34" charset="0"/>
                <a:cs typeface="Calibri" panose="020F0502020204030204" pitchFamily="34" charset="0"/>
              </a:rPr>
              <a:t> – To create visuals to support students, including those with EAL (can translate into more than 80 languages) </a:t>
            </a:r>
            <a:r>
              <a:rPr lang="en-GB" sz="11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https://widgitonline.com/en/home</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5787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5E36DE-C854-4339-9179-4C797910882B}"/>
              </a:ext>
            </a:extLst>
          </p:cNvPr>
          <p:cNvSpPr txBox="1"/>
          <p:nvPr/>
        </p:nvSpPr>
        <p:spPr>
          <a:xfrm>
            <a:off x="783454" y="506261"/>
            <a:ext cx="10340265" cy="832920"/>
          </a:xfrm>
          <a:prstGeom prst="rect">
            <a:avLst/>
          </a:prstGeom>
          <a:noFill/>
        </p:spPr>
        <p:txBody>
          <a:bodyPr wrap="square">
            <a:spAutoFit/>
          </a:bodyPr>
          <a:lstStyle/>
          <a:p>
            <a:pPr>
              <a:lnSpc>
                <a:spcPct val="107000"/>
              </a:lnSpc>
              <a:spcAft>
                <a:spcPts val="800"/>
              </a:spcAft>
            </a:pPr>
            <a:r>
              <a:rPr lang="en-GB" sz="1100" b="1" u="sng" dirty="0">
                <a:effectLst/>
                <a:latin typeface="Calibri" panose="020F0502020204030204" pitchFamily="34" charset="0"/>
                <a:ea typeface="Calibri" panose="020F0502020204030204" pitchFamily="34" charset="0"/>
                <a:cs typeface="Times New Roman" panose="02020603050405020304" pitchFamily="18" charset="0"/>
              </a:rPr>
              <a:t>Updates to Inclusion Toolkit – Term 4 2026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www.SCERTS.com</a:t>
            </a:r>
            <a:r>
              <a:rPr lang="en-GB" sz="1100" dirty="0">
                <a:effectLst/>
                <a:latin typeface="Calibri" panose="020F0502020204030204" pitchFamily="34" charset="0"/>
                <a:ea typeface="Calibri" panose="020F0502020204030204" pitchFamily="34" charset="0"/>
                <a:cs typeface="Times New Roman" panose="02020603050405020304" pitchFamily="18" charset="0"/>
              </a:rPr>
              <a:t> and </a:t>
            </a:r>
            <a:r>
              <a:rPr lang="en-GB"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https://autismlevelup.com</a:t>
            </a:r>
            <a:r>
              <a:rPr lang="en-GB" sz="1100" dirty="0">
                <a:effectLst/>
                <a:latin typeface="Calibri" panose="020F0502020204030204" pitchFamily="34" charset="0"/>
                <a:ea typeface="Calibri" panose="020F0502020204030204" pitchFamily="34" charset="0"/>
                <a:cs typeface="Times New Roman" panose="02020603050405020304" pitchFamily="18" charset="0"/>
              </a:rPr>
              <a:t> for further support to ensure inclusive practice for students with autism and neurodivergence </a:t>
            </a:r>
          </a:p>
        </p:txBody>
      </p:sp>
      <p:sp>
        <p:nvSpPr>
          <p:cNvPr id="7" name="TextBox 6">
            <a:extLst>
              <a:ext uri="{FF2B5EF4-FFF2-40B4-BE49-F238E27FC236}">
                <a16:creationId xmlns:a16="http://schemas.microsoft.com/office/drawing/2014/main" id="{C43665D6-0E25-4C3D-A0F2-BAC3DFBEEFBC}"/>
              </a:ext>
            </a:extLst>
          </p:cNvPr>
          <p:cNvSpPr txBox="1"/>
          <p:nvPr/>
        </p:nvSpPr>
        <p:spPr>
          <a:xfrm>
            <a:off x="783454" y="1510692"/>
            <a:ext cx="10508942" cy="4394793"/>
          </a:xfrm>
          <a:prstGeom prst="rect">
            <a:avLst/>
          </a:prstGeom>
          <a:noFill/>
        </p:spPr>
        <p:txBody>
          <a:bodyPr wrap="square">
            <a:spAutoFit/>
          </a:bodyPr>
          <a:lstStyle/>
          <a:p>
            <a:pPr>
              <a:lnSpc>
                <a:spcPct val="107000"/>
              </a:lnSpc>
              <a:spcAft>
                <a:spcPts val="800"/>
              </a:spcAft>
            </a:pPr>
            <a:r>
              <a:rPr lang="en-GB" sz="1100" b="1" u="sng" dirty="0">
                <a:effectLst/>
                <a:latin typeface="Calibri" panose="020F0502020204030204" pitchFamily="34" charset="0"/>
                <a:ea typeface="Calibri" panose="020F0502020204030204" pitchFamily="34" charset="0"/>
                <a:cs typeface="Times New Roman" panose="02020603050405020304" pitchFamily="18" charset="0"/>
              </a:rPr>
              <a:t>Updates to Inclusion Toolkit – Term 5 2026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en-GB"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www.betterhealthns.co.uk</a:t>
            </a:r>
            <a:r>
              <a:rPr lang="en-GB" sz="1100" dirty="0">
                <a:effectLst/>
                <a:latin typeface="Calibri" panose="020F0502020204030204" pitchFamily="34" charset="0"/>
                <a:ea typeface="Calibri" panose="020F0502020204030204" pitchFamily="34" charset="0"/>
                <a:cs typeface="Times New Roman" panose="02020603050405020304" pitchFamily="18" charset="0"/>
              </a:rPr>
              <a:t> Right Service Right Time based on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iThrive</a:t>
            </a:r>
            <a:r>
              <a:rPr lang="en-GB" sz="1100" dirty="0">
                <a:effectLst/>
                <a:latin typeface="Calibri" panose="020F0502020204030204" pitchFamily="34" charset="0"/>
                <a:ea typeface="Calibri" panose="020F0502020204030204" pitchFamily="34" charset="0"/>
                <a:cs typeface="Times New Roman" panose="02020603050405020304" pitchFamily="18" charset="0"/>
              </a:rPr>
              <a:t> model</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Reminder re mental health support available from:</a:t>
            </a:r>
          </a:p>
          <a:p>
            <a:pPr marL="342900" lvl="0" indent="-342900">
              <a:lnSpc>
                <a:spcPct val="107000"/>
              </a:lnSpc>
              <a:buFont typeface="Symbol" panose="05050102010706020507" pitchFamily="18" charset="2"/>
              <a:buChar char=""/>
            </a:pPr>
            <a:r>
              <a:rPr lang="en-GB"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www.Kooth.com</a:t>
            </a:r>
            <a:r>
              <a:rPr lang="en-GB" sz="1100" dirty="0">
                <a:effectLst/>
                <a:latin typeface="Calibri" panose="020F0502020204030204" pitchFamily="34" charset="0"/>
                <a:ea typeface="Calibri" panose="020F0502020204030204" pitchFamily="34" charset="0"/>
                <a:cs typeface="Times New Roman" panose="02020603050405020304" pitchFamily="18" charset="0"/>
              </a:rPr>
              <a:t>  – young people 10-year-old +</a:t>
            </a:r>
          </a:p>
          <a:p>
            <a:pPr marL="342900" lvl="0" indent="-342900">
              <a:lnSpc>
                <a:spcPct val="107000"/>
              </a:lnSpc>
              <a:spcAft>
                <a:spcPts val="800"/>
              </a:spcAft>
              <a:buFont typeface="Symbol" panose="05050102010706020507" pitchFamily="18" charset="2"/>
              <a:buChar char=""/>
            </a:pPr>
            <a:r>
              <a:rPr lang="en-GB"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www.Qwell.io</a:t>
            </a:r>
            <a:r>
              <a:rPr lang="en-GB" sz="1100" dirty="0">
                <a:effectLst/>
                <a:latin typeface="Calibri" panose="020F0502020204030204" pitchFamily="34" charset="0"/>
                <a:ea typeface="Calibri" panose="020F0502020204030204" pitchFamily="34" charset="0"/>
                <a:cs typeface="Times New Roman" panose="02020603050405020304" pitchFamily="18" charset="0"/>
              </a:rPr>
              <a:t>  – parents and carers</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24/7 website access. Text chat with counsellor / practitioner from 12-10pm on weekdays and 6-10pm on weekends. Free and anonymous service. Four support pathways aligned with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iThrive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Sirona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SilverCloud</a:t>
            </a:r>
            <a:r>
              <a:rPr lang="en-GB" sz="1100" dirty="0">
                <a:effectLst/>
                <a:latin typeface="Calibri" panose="020F0502020204030204" pitchFamily="34" charset="0"/>
                <a:ea typeface="Calibri" panose="020F0502020204030204" pitchFamily="34" charset="0"/>
                <a:cs typeface="Times New Roman" panose="02020603050405020304" pitchFamily="18" charset="0"/>
              </a:rPr>
              <a:t> Digital Mental Health support for children and young people</a:t>
            </a:r>
          </a:p>
          <a:p>
            <a:pPr>
              <a:lnSpc>
                <a:spcPct val="107000"/>
              </a:lnSpc>
              <a:spcAft>
                <a:spcPts val="800"/>
              </a:spcAft>
            </a:pPr>
            <a:r>
              <a:rPr lang="en-GB"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https://sirona-cic.org.uk/blog/2025/12/02/introducing-silvercloud-digital-mental-health-support-for-children-and-young-people/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en-GB"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https://www.neurodiversetraining.org/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https://bnssghealthiertogether.org.uk/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en-GB"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https://www.place2be.org.uk/</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TextBox 7">
            <a:extLst>
              <a:ext uri="{FF2B5EF4-FFF2-40B4-BE49-F238E27FC236}">
                <a16:creationId xmlns:a16="http://schemas.microsoft.com/office/drawing/2014/main" id="{C986C480-16AB-4A5C-BC79-4300CCBC51C7}"/>
              </a:ext>
            </a:extLst>
          </p:cNvPr>
          <p:cNvSpPr txBox="1"/>
          <p:nvPr/>
        </p:nvSpPr>
        <p:spPr>
          <a:xfrm>
            <a:off x="783454" y="5785735"/>
            <a:ext cx="9969622" cy="832920"/>
          </a:xfrm>
          <a:prstGeom prst="rect">
            <a:avLst/>
          </a:prstGeom>
          <a:noFill/>
        </p:spPr>
        <p:txBody>
          <a:bodyPr wrap="square">
            <a:spAutoFit/>
          </a:bodyPr>
          <a:lstStyle/>
          <a:p>
            <a:pPr>
              <a:lnSpc>
                <a:spcPct val="107000"/>
              </a:lnSpc>
              <a:spcAft>
                <a:spcPts val="800"/>
              </a:spcAft>
            </a:pPr>
            <a:r>
              <a:rPr lang="en-GB" sz="1100" b="1" u="sng" dirty="0">
                <a:effectLst/>
                <a:latin typeface="Calibri" panose="020F0502020204030204" pitchFamily="34" charset="0"/>
                <a:ea typeface="Calibri" panose="020F0502020204030204" pitchFamily="34" charset="0"/>
                <a:cs typeface="Times New Roman" panose="02020603050405020304" pitchFamily="18" charset="0"/>
              </a:rPr>
              <a:t>Updates to Inclusion Toolkit - Term 6 2026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https://safehandsthinkingminds.co.uk/</a:t>
            </a:r>
            <a:r>
              <a:rPr lang="en-GB" sz="1100" dirty="0">
                <a:effectLst/>
                <a:latin typeface="Calibri" panose="020F0502020204030204" pitchFamily="34" charset="0"/>
                <a:ea typeface="Calibri" panose="020F0502020204030204" pitchFamily="34" charset="0"/>
                <a:cs typeface="Times New Roman" panose="02020603050405020304" pitchFamily="18" charset="0"/>
              </a:rPr>
              <a:t> - Dr Karen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Treisman</a:t>
            </a:r>
            <a:r>
              <a:rPr lang="en-GB" sz="1100" dirty="0">
                <a:effectLst/>
                <a:latin typeface="Calibri" panose="020F0502020204030204" pitchFamily="34" charset="0"/>
                <a:ea typeface="Calibri" panose="020F0502020204030204" pitchFamily="34" charset="0"/>
                <a:cs typeface="Times New Roman" panose="02020603050405020304" pitchFamily="18" charset="0"/>
              </a:rPr>
              <a:t> – Trauma Informed Practice information and resources</a:t>
            </a:r>
          </a:p>
        </p:txBody>
      </p:sp>
    </p:spTree>
    <p:extLst>
      <p:ext uri="{BB962C8B-B14F-4D97-AF65-F5344CB8AC3E}">
        <p14:creationId xmlns:p14="http://schemas.microsoft.com/office/powerpoint/2010/main" val="454367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A8F6A9-3B2F-4111-AD48-047BE98BF59D}"/>
              </a:ext>
            </a:extLst>
          </p:cNvPr>
          <p:cNvPicPr>
            <a:picLocks noChangeAspect="1"/>
          </p:cNvPicPr>
          <p:nvPr/>
        </p:nvPicPr>
        <p:blipFill>
          <a:blip r:embed="rId2"/>
          <a:stretch>
            <a:fillRect/>
          </a:stretch>
        </p:blipFill>
        <p:spPr>
          <a:xfrm>
            <a:off x="0" y="125682"/>
            <a:ext cx="12192000" cy="6606636"/>
          </a:xfrm>
          <a:prstGeom prst="rect">
            <a:avLst/>
          </a:prstGeom>
        </p:spPr>
      </p:pic>
    </p:spTree>
    <p:extLst>
      <p:ext uri="{BB962C8B-B14F-4D97-AF65-F5344CB8AC3E}">
        <p14:creationId xmlns:p14="http://schemas.microsoft.com/office/powerpoint/2010/main" val="3424352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6185B-951A-423B-ACE8-60A47391AB93}"/>
              </a:ext>
            </a:extLst>
          </p:cNvPr>
          <p:cNvSpPr>
            <a:spLocks noGrp="1"/>
          </p:cNvSpPr>
          <p:nvPr>
            <p:ph type="title"/>
          </p:nvPr>
        </p:nvSpPr>
        <p:spPr>
          <a:xfrm>
            <a:off x="909221" y="1"/>
            <a:ext cx="10515600" cy="550416"/>
          </a:xfrm>
        </p:spPr>
        <p:txBody>
          <a:bodyPr>
            <a:normAutofit/>
          </a:bodyPr>
          <a:lstStyle/>
          <a:p>
            <a:pPr algn="ctr"/>
            <a:r>
              <a:rPr lang="en-GB" sz="3000" dirty="0"/>
              <a:t>VLC outreach</a:t>
            </a:r>
          </a:p>
        </p:txBody>
      </p:sp>
      <p:pic>
        <p:nvPicPr>
          <p:cNvPr id="7" name="Picture 6">
            <a:extLst>
              <a:ext uri="{FF2B5EF4-FFF2-40B4-BE49-F238E27FC236}">
                <a16:creationId xmlns:a16="http://schemas.microsoft.com/office/drawing/2014/main" id="{FAC4924C-EFFF-4841-9FD9-376B81F66C11}"/>
              </a:ext>
            </a:extLst>
          </p:cNvPr>
          <p:cNvPicPr>
            <a:picLocks noChangeAspect="1"/>
          </p:cNvPicPr>
          <p:nvPr/>
        </p:nvPicPr>
        <p:blipFill>
          <a:blip r:embed="rId2"/>
          <a:stretch>
            <a:fillRect/>
          </a:stretch>
        </p:blipFill>
        <p:spPr>
          <a:xfrm>
            <a:off x="0" y="708392"/>
            <a:ext cx="5852702" cy="5743853"/>
          </a:xfrm>
          <a:prstGeom prst="rect">
            <a:avLst/>
          </a:prstGeom>
        </p:spPr>
      </p:pic>
      <p:pic>
        <p:nvPicPr>
          <p:cNvPr id="9" name="Picture 8">
            <a:extLst>
              <a:ext uri="{FF2B5EF4-FFF2-40B4-BE49-F238E27FC236}">
                <a16:creationId xmlns:a16="http://schemas.microsoft.com/office/drawing/2014/main" id="{7DB76A5C-8C6E-43E5-8D6B-F8C53AB54496}"/>
              </a:ext>
            </a:extLst>
          </p:cNvPr>
          <p:cNvPicPr>
            <a:picLocks noChangeAspect="1"/>
          </p:cNvPicPr>
          <p:nvPr/>
        </p:nvPicPr>
        <p:blipFill>
          <a:blip r:embed="rId3"/>
          <a:stretch>
            <a:fillRect/>
          </a:stretch>
        </p:blipFill>
        <p:spPr>
          <a:xfrm>
            <a:off x="6072507" y="708392"/>
            <a:ext cx="6119493" cy="6006169"/>
          </a:xfrm>
          <a:prstGeom prst="rect">
            <a:avLst/>
          </a:prstGeom>
        </p:spPr>
      </p:pic>
    </p:spTree>
    <p:extLst>
      <p:ext uri="{BB962C8B-B14F-4D97-AF65-F5344CB8AC3E}">
        <p14:creationId xmlns:p14="http://schemas.microsoft.com/office/powerpoint/2010/main" val="936519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D00ED-A0EF-4A67-8D3B-0B00DDD6E721}"/>
              </a:ext>
            </a:extLst>
          </p:cNvPr>
          <p:cNvSpPr>
            <a:spLocks noGrp="1"/>
          </p:cNvSpPr>
          <p:nvPr>
            <p:ph type="title"/>
          </p:nvPr>
        </p:nvSpPr>
        <p:spPr>
          <a:xfrm>
            <a:off x="838200" y="365125"/>
            <a:ext cx="10515600" cy="824483"/>
          </a:xfrm>
        </p:spPr>
        <p:txBody>
          <a:bodyPr/>
          <a:lstStyle/>
          <a:p>
            <a:pPr algn="ctr"/>
            <a:r>
              <a:rPr lang="en-GB" b="1" u="sng" dirty="0"/>
              <a:t>VLC outreach 2025-2026</a:t>
            </a:r>
          </a:p>
        </p:txBody>
      </p:sp>
      <p:sp>
        <p:nvSpPr>
          <p:cNvPr id="7" name="TextBox 6">
            <a:extLst>
              <a:ext uri="{FF2B5EF4-FFF2-40B4-BE49-F238E27FC236}">
                <a16:creationId xmlns:a16="http://schemas.microsoft.com/office/drawing/2014/main" id="{E7C5C105-6230-44F0-A07F-67260D33A5D6}"/>
              </a:ext>
            </a:extLst>
          </p:cNvPr>
          <p:cNvSpPr txBox="1"/>
          <p:nvPr/>
        </p:nvSpPr>
        <p:spPr>
          <a:xfrm>
            <a:off x="333374" y="1388784"/>
            <a:ext cx="11325225" cy="1469826"/>
          </a:xfrm>
          <a:prstGeom prst="rect">
            <a:avLst/>
          </a:prstGeom>
          <a:noFill/>
        </p:spPr>
        <p:txBody>
          <a:bodyPr wrap="square">
            <a:spAutoFit/>
          </a:bodyPr>
          <a:lstStyle/>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37 schools, 68 students (9 secondary + Phase 2 and 3 Thrive assessments and action plans). Pre-Panel Checklist. Plus 26 students supported through secondary outreach.</a:t>
            </a:r>
          </a:p>
          <a:p>
            <a:pPr marL="457200">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Start T6 = Primary Inclusion Panel 93 students from 37 schools</a:t>
            </a:r>
          </a:p>
          <a:p>
            <a:pPr marL="457200">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Start T6 = Secondary Inclusion Panel 104 students from 10 schools + 2 CME</a:t>
            </a:r>
          </a:p>
        </p:txBody>
      </p:sp>
      <p:sp>
        <p:nvSpPr>
          <p:cNvPr id="9" name="TextBox 8">
            <a:extLst>
              <a:ext uri="{FF2B5EF4-FFF2-40B4-BE49-F238E27FC236}">
                <a16:creationId xmlns:a16="http://schemas.microsoft.com/office/drawing/2014/main" id="{C4A90510-5435-42E9-9E33-AF00B533EC4F}"/>
              </a:ext>
            </a:extLst>
          </p:cNvPr>
          <p:cNvSpPr txBox="1"/>
          <p:nvPr/>
        </p:nvSpPr>
        <p:spPr>
          <a:xfrm>
            <a:off x="333374" y="3093043"/>
            <a:ext cx="11020426" cy="3362011"/>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Thrive (include ongoing 6 weekly reviews) = 42 children (3 secondary)</a:t>
            </a:r>
          </a:p>
          <a:p>
            <a:pPr marL="285750" indent="-285750">
              <a:lnSpc>
                <a:spcPct val="107000"/>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Intervention blocks at VLC - </a:t>
            </a:r>
            <a:r>
              <a:rPr lang="en-GB" sz="1800" dirty="0">
                <a:effectLst/>
                <a:latin typeface="Calibri" panose="020F0502020204030204" pitchFamily="34" charset="0"/>
                <a:ea typeface="Calibri" panose="020F0502020204030204" pitchFamily="34" charset="0"/>
                <a:cs typeface="Times New Roman" panose="02020603050405020304" pitchFamily="18" charset="0"/>
              </a:rPr>
              <a:t>11 blocks, 11 children – 9 different schools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Forest school - </a:t>
            </a:r>
            <a:r>
              <a:rPr lang="en-GB" sz="1800" dirty="0">
                <a:effectLst/>
                <a:latin typeface="Calibri" panose="020F0502020204030204" pitchFamily="34" charset="0"/>
                <a:ea typeface="Calibri" panose="020F0502020204030204" pitchFamily="34" charset="0"/>
                <a:cs typeface="Times New Roman" panose="02020603050405020304" pitchFamily="18" charset="0"/>
              </a:rPr>
              <a:t>4 bespoke blocks (+ included in intervention blocks)</a:t>
            </a:r>
          </a:p>
          <a:p>
            <a:pPr marL="285750" indent="-285750">
              <a:lnSpc>
                <a:spcPct val="107000"/>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Sports - </a:t>
            </a:r>
            <a:r>
              <a:rPr lang="en-GB" sz="1800" dirty="0">
                <a:effectLst/>
                <a:latin typeface="Calibri" panose="020F0502020204030204" pitchFamily="34" charset="0"/>
                <a:ea typeface="Calibri" panose="020F0502020204030204" pitchFamily="34" charset="0"/>
                <a:cs typeface="Times New Roman" panose="02020603050405020304" pitchFamily="18" charset="0"/>
              </a:rPr>
              <a:t>4 bespoke blocks + 4 included in intervention blocks</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VLC visits to 8 different Primary schools + additional outreach provided to students other than VLC transitioning students at two schools when VLC staff supporting within new school + VLC outreach block students supported at VLC then within school x 2</a:t>
            </a:r>
          </a:p>
          <a:p>
            <a:pPr marL="285750" indent="-285750">
              <a:lnSpc>
                <a:spcPct val="107000"/>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26 students supported through Secondary outreach in main schools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7180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1526</Words>
  <Application>Microsoft Office PowerPoint</Application>
  <PresentationFormat>Widescreen</PresentationFormat>
  <Paragraphs>112</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VLC outreach</vt:lpstr>
      <vt:lpstr>VLC outreach 2025-2026</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Perry</dc:creator>
  <cp:lastModifiedBy>Christina Perry</cp:lastModifiedBy>
  <cp:revision>4</cp:revision>
  <dcterms:created xsi:type="dcterms:W3CDTF">2026-06-08T15:27:45Z</dcterms:created>
  <dcterms:modified xsi:type="dcterms:W3CDTF">2026-06-08T15:54:44Z</dcterms:modified>
</cp:coreProperties>
</file>