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5" r:id="rId6"/>
    <p:sldId id="258" r:id="rId7"/>
    <p:sldId id="284" r:id="rId8"/>
    <p:sldId id="299" r:id="rId9"/>
    <p:sldId id="259" r:id="rId10"/>
    <p:sldId id="298" r:id="rId11"/>
    <p:sldId id="272" r:id="rId12"/>
    <p:sldId id="262" r:id="rId13"/>
    <p:sldId id="300" r:id="rId14"/>
    <p:sldId id="264" r:id="rId15"/>
    <p:sldId id="265" r:id="rId1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pring Director" userId="ff705ea0-999c-4ea2-b1a9-1d0cc7a37187" providerId="ADAL" clId="{B7244DC4-28A5-4DFB-B44C-10FD52ABE639}"/>
    <pc:docChg chg="custSel addSld delSld modSld sldOrd">
      <pc:chgData name="Wellspring Director" userId="ff705ea0-999c-4ea2-b1a9-1d0cc7a37187" providerId="ADAL" clId="{B7244DC4-28A5-4DFB-B44C-10FD52ABE639}" dt="2026-05-06T10:31:18.767" v="933" actId="20577"/>
      <pc:docMkLst>
        <pc:docMk/>
      </pc:docMkLst>
      <pc:sldChg chg="modSp mod">
        <pc:chgData name="Wellspring Director" userId="ff705ea0-999c-4ea2-b1a9-1d0cc7a37187" providerId="ADAL" clId="{B7244DC4-28A5-4DFB-B44C-10FD52ABE639}" dt="2026-05-06T10:31:18.767" v="933" actId="20577"/>
        <pc:sldMkLst>
          <pc:docMk/>
          <pc:sldMk cId="2579463022" sldId="275"/>
        </pc:sldMkLst>
        <pc:spChg chg="mod">
          <ac:chgData name="Wellspring Director" userId="ff705ea0-999c-4ea2-b1a9-1d0cc7a37187" providerId="ADAL" clId="{B7244DC4-28A5-4DFB-B44C-10FD52ABE639}" dt="2026-05-06T10:31:18.767" v="933" actId="20577"/>
          <ac:spMkLst>
            <pc:docMk/>
            <pc:sldMk cId="2579463022" sldId="275"/>
            <ac:spMk id="3" creationId="{33A80C92-FCAF-21BA-20A0-1A9D6882DEC5}"/>
          </ac:spMkLst>
        </pc:spChg>
      </pc:sldChg>
      <pc:sldChg chg="modSp mod">
        <pc:chgData name="Wellspring Director" userId="ff705ea0-999c-4ea2-b1a9-1d0cc7a37187" providerId="ADAL" clId="{B7244DC4-28A5-4DFB-B44C-10FD52ABE639}" dt="2026-05-06T10:30:22.525" v="924" actId="20577"/>
        <pc:sldMkLst>
          <pc:docMk/>
          <pc:sldMk cId="1881908183" sldId="284"/>
        </pc:sldMkLst>
        <pc:graphicFrameChg chg="modGraphic">
          <ac:chgData name="Wellspring Director" userId="ff705ea0-999c-4ea2-b1a9-1d0cc7a37187" providerId="ADAL" clId="{B7244DC4-28A5-4DFB-B44C-10FD52ABE639}" dt="2026-05-06T10:30:22.525" v="924" actId="20577"/>
          <ac:graphicFrameMkLst>
            <pc:docMk/>
            <pc:sldMk cId="1881908183" sldId="284"/>
            <ac:graphicFrameMk id="5" creationId="{6858AF2F-8441-0522-32A6-EA303ADAC88B}"/>
          </ac:graphicFrameMkLst>
        </pc:graphicFrameChg>
      </pc:sldChg>
      <pc:sldChg chg="modSp new mod">
        <pc:chgData name="Wellspring Director" userId="ff705ea0-999c-4ea2-b1a9-1d0cc7a37187" providerId="ADAL" clId="{B7244DC4-28A5-4DFB-B44C-10FD52ABE639}" dt="2026-05-06T10:28:47.467" v="868" actId="20577"/>
        <pc:sldMkLst>
          <pc:docMk/>
          <pc:sldMk cId="3475694270" sldId="300"/>
        </pc:sldMkLst>
        <pc:spChg chg="mod">
          <ac:chgData name="Wellspring Director" userId="ff705ea0-999c-4ea2-b1a9-1d0cc7a37187" providerId="ADAL" clId="{B7244DC4-28A5-4DFB-B44C-10FD52ABE639}" dt="2026-05-06T10:25:05.397" v="605" actId="20577"/>
          <ac:spMkLst>
            <pc:docMk/>
            <pc:sldMk cId="3475694270" sldId="300"/>
            <ac:spMk id="2" creationId="{882D48AB-F10E-C71D-40E8-2FC5F3389D2E}"/>
          </ac:spMkLst>
        </pc:spChg>
        <pc:spChg chg="mod">
          <ac:chgData name="Wellspring Director" userId="ff705ea0-999c-4ea2-b1a9-1d0cc7a37187" providerId="ADAL" clId="{B7244DC4-28A5-4DFB-B44C-10FD52ABE639}" dt="2026-05-06T10:28:47.467" v="868" actId="20577"/>
          <ac:spMkLst>
            <pc:docMk/>
            <pc:sldMk cId="3475694270" sldId="300"/>
            <ac:spMk id="3" creationId="{974DDC05-F1AB-EF74-1936-1079A90457B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332F1-CFF0-479D-84C0-B07D946D328B}"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6D6F39F7-AB90-46E4-B5BB-5436A4A8FF37}">
      <dgm:prSet/>
      <dgm:spPr/>
      <dgm:t>
        <a:bodyPr/>
        <a:lstStyle/>
        <a:p>
          <a:r>
            <a:rPr lang="en-GB"/>
            <a:t>Clients are signposted via GPs, schools, CAMHS, other organisations or find out about us by word of mouth, social media etc.</a:t>
          </a:r>
          <a:endParaRPr lang="en-US"/>
        </a:p>
      </dgm:t>
    </dgm:pt>
    <dgm:pt modelId="{9A52D1E0-609A-4757-A163-66BD9E910B2A}" type="parTrans" cxnId="{63FB5476-A1BB-4EB5-8F15-3B2533EAFCA8}">
      <dgm:prSet/>
      <dgm:spPr/>
      <dgm:t>
        <a:bodyPr/>
        <a:lstStyle/>
        <a:p>
          <a:endParaRPr lang="en-US"/>
        </a:p>
      </dgm:t>
    </dgm:pt>
    <dgm:pt modelId="{039B7944-4E07-4E35-B008-D27A9B695B23}" type="sibTrans" cxnId="{63FB5476-A1BB-4EB5-8F15-3B2533EAFCA8}">
      <dgm:prSet/>
      <dgm:spPr/>
      <dgm:t>
        <a:bodyPr/>
        <a:lstStyle/>
        <a:p>
          <a:endParaRPr lang="en-US"/>
        </a:p>
      </dgm:t>
    </dgm:pt>
    <dgm:pt modelId="{4CED8E72-A69D-4309-818D-9389DC769BAB}">
      <dgm:prSet/>
      <dgm:spPr/>
      <dgm:t>
        <a:bodyPr/>
        <a:lstStyle/>
        <a:p>
          <a:r>
            <a:rPr lang="en-GB" dirty="0"/>
            <a:t>11-18 year old clients’ parents usually contact us first by phone or email.  Client contacts us directly by email or phone and let us know if they want a counsellor or a listener</a:t>
          </a:r>
          <a:endParaRPr lang="en-US" dirty="0"/>
        </a:p>
      </dgm:t>
    </dgm:pt>
    <dgm:pt modelId="{8606EB73-E256-4990-ABBF-4AF0CA7147AF}" type="parTrans" cxnId="{C4FCF13B-8772-45D2-97DE-2E9FDBCE0970}">
      <dgm:prSet/>
      <dgm:spPr/>
      <dgm:t>
        <a:bodyPr/>
        <a:lstStyle/>
        <a:p>
          <a:endParaRPr lang="en-US"/>
        </a:p>
      </dgm:t>
    </dgm:pt>
    <dgm:pt modelId="{6AEA1678-4C5B-423B-A2D8-79F71C7BF6A4}" type="sibTrans" cxnId="{C4FCF13B-8772-45D2-97DE-2E9FDBCE0970}">
      <dgm:prSet/>
      <dgm:spPr/>
      <dgm:t>
        <a:bodyPr/>
        <a:lstStyle/>
        <a:p>
          <a:endParaRPr lang="en-US"/>
        </a:p>
      </dgm:t>
    </dgm:pt>
    <dgm:pt modelId="{5133686F-950C-4D34-83F2-53FFEB7DCA4D}">
      <dgm:prSet/>
      <dgm:spPr/>
      <dgm:t>
        <a:bodyPr/>
        <a:lstStyle/>
        <a:p>
          <a:r>
            <a:rPr lang="en-GB" dirty="0"/>
            <a:t>Client/parent receives initial contact form</a:t>
          </a:r>
          <a:endParaRPr lang="en-US" dirty="0"/>
        </a:p>
      </dgm:t>
    </dgm:pt>
    <dgm:pt modelId="{D0757F76-6077-49D4-AAE0-B9A6B7DB9D21}" type="parTrans" cxnId="{C76690D1-1BC6-4E74-8A5D-4B76CCF6FCD2}">
      <dgm:prSet/>
      <dgm:spPr/>
      <dgm:t>
        <a:bodyPr/>
        <a:lstStyle/>
        <a:p>
          <a:endParaRPr lang="en-US"/>
        </a:p>
      </dgm:t>
    </dgm:pt>
    <dgm:pt modelId="{533698AF-7E58-4503-899F-0585C47C1D6D}" type="sibTrans" cxnId="{C76690D1-1BC6-4E74-8A5D-4B76CCF6FCD2}">
      <dgm:prSet/>
      <dgm:spPr/>
      <dgm:t>
        <a:bodyPr/>
        <a:lstStyle/>
        <a:p>
          <a:endParaRPr lang="en-US"/>
        </a:p>
      </dgm:t>
    </dgm:pt>
    <dgm:pt modelId="{16DA4D80-88B7-4FC3-8C8A-123098324F15}">
      <dgm:prSet/>
      <dgm:spPr/>
      <dgm:t>
        <a:bodyPr/>
        <a:lstStyle/>
        <a:p>
          <a:r>
            <a:rPr lang="en-GB" dirty="0"/>
            <a:t>Assessment booked with client on phone with a counsellor, or a triage for the listening service</a:t>
          </a:r>
          <a:endParaRPr lang="en-US" dirty="0"/>
        </a:p>
      </dgm:t>
    </dgm:pt>
    <dgm:pt modelId="{228DBF79-6866-4FDD-A134-CA3026C58398}" type="parTrans" cxnId="{4D34828C-CCCA-4F31-B9F1-B53ABF5E08B2}">
      <dgm:prSet/>
      <dgm:spPr/>
      <dgm:t>
        <a:bodyPr/>
        <a:lstStyle/>
        <a:p>
          <a:endParaRPr lang="en-US"/>
        </a:p>
      </dgm:t>
    </dgm:pt>
    <dgm:pt modelId="{8A382B8B-D05F-4C54-A879-E2FE8DED967A}" type="sibTrans" cxnId="{4D34828C-CCCA-4F31-B9F1-B53ABF5E08B2}">
      <dgm:prSet/>
      <dgm:spPr/>
      <dgm:t>
        <a:bodyPr/>
        <a:lstStyle/>
        <a:p>
          <a:endParaRPr lang="en-US"/>
        </a:p>
      </dgm:t>
    </dgm:pt>
    <dgm:pt modelId="{31F41996-7341-4F2B-A644-D9A40E8D6A1F}">
      <dgm:prSet/>
      <dgm:spPr/>
      <dgm:t>
        <a:bodyPr/>
        <a:lstStyle/>
        <a:p>
          <a:r>
            <a:rPr lang="en-GB" dirty="0"/>
            <a:t>Client is put onto waiting list (time dependent on flexibility in their availability) or is referred onto listening service</a:t>
          </a:r>
          <a:endParaRPr lang="en-US" dirty="0"/>
        </a:p>
      </dgm:t>
    </dgm:pt>
    <dgm:pt modelId="{250A40F9-0A30-4263-A9BE-37592E372C6B}" type="parTrans" cxnId="{5CB72C8E-621A-4E76-A0CE-09F312153B14}">
      <dgm:prSet/>
      <dgm:spPr/>
      <dgm:t>
        <a:bodyPr/>
        <a:lstStyle/>
        <a:p>
          <a:endParaRPr lang="en-US"/>
        </a:p>
      </dgm:t>
    </dgm:pt>
    <dgm:pt modelId="{8CE0DE05-3B56-4F40-97F1-3DA6C8C7A80B}" type="sibTrans" cxnId="{5CB72C8E-621A-4E76-A0CE-09F312153B14}">
      <dgm:prSet/>
      <dgm:spPr/>
      <dgm:t>
        <a:bodyPr/>
        <a:lstStyle/>
        <a:p>
          <a:endParaRPr lang="en-US"/>
        </a:p>
      </dgm:t>
    </dgm:pt>
    <dgm:pt modelId="{3FD95835-5552-47DE-A9AD-44651496FD47}">
      <dgm:prSet/>
      <dgm:spPr/>
      <dgm:t>
        <a:bodyPr/>
        <a:lstStyle/>
        <a:p>
          <a:r>
            <a:rPr lang="en-GB" dirty="0"/>
            <a:t>Client is offered sessions with a counsellor who matches as closely as possible or if suitable is allocated to a listening mentor</a:t>
          </a:r>
          <a:endParaRPr lang="en-US" dirty="0"/>
        </a:p>
      </dgm:t>
    </dgm:pt>
    <dgm:pt modelId="{316BE0C1-EB7D-4505-BFAA-815497FAEAFB}" type="parTrans" cxnId="{BA96682A-1A66-44F7-A1F1-918EF78363B2}">
      <dgm:prSet/>
      <dgm:spPr/>
      <dgm:t>
        <a:bodyPr/>
        <a:lstStyle/>
        <a:p>
          <a:endParaRPr lang="en-US"/>
        </a:p>
      </dgm:t>
    </dgm:pt>
    <dgm:pt modelId="{474076C3-AFF9-4300-A856-1C3B3801CB6C}" type="sibTrans" cxnId="{BA96682A-1A66-44F7-A1F1-918EF78363B2}">
      <dgm:prSet/>
      <dgm:spPr/>
      <dgm:t>
        <a:bodyPr/>
        <a:lstStyle/>
        <a:p>
          <a:endParaRPr lang="en-US"/>
        </a:p>
      </dgm:t>
    </dgm:pt>
    <dgm:pt modelId="{147E9029-74F9-4119-B29E-EE56CA7A2888}" type="pres">
      <dgm:prSet presAssocID="{E35332F1-CFF0-479D-84C0-B07D946D328B}" presName="Name0" presStyleCnt="0">
        <dgm:presLayoutVars>
          <dgm:dir/>
          <dgm:resizeHandles val="exact"/>
        </dgm:presLayoutVars>
      </dgm:prSet>
      <dgm:spPr/>
    </dgm:pt>
    <dgm:pt modelId="{A6DAE4C4-81E4-4408-B49E-661ACADE765A}" type="pres">
      <dgm:prSet presAssocID="{6D6F39F7-AB90-46E4-B5BB-5436A4A8FF37}" presName="node" presStyleLbl="node1" presStyleIdx="0" presStyleCnt="6">
        <dgm:presLayoutVars>
          <dgm:bulletEnabled val="1"/>
        </dgm:presLayoutVars>
      </dgm:prSet>
      <dgm:spPr/>
    </dgm:pt>
    <dgm:pt modelId="{E7C8ECFE-55E1-4AB8-AA29-7741955AB6FF}" type="pres">
      <dgm:prSet presAssocID="{039B7944-4E07-4E35-B008-D27A9B695B23}" presName="sibTrans" presStyleLbl="sibTrans1D1" presStyleIdx="0" presStyleCnt="5"/>
      <dgm:spPr/>
    </dgm:pt>
    <dgm:pt modelId="{39D3D21B-9D2D-4696-A86B-AD7A7B9B1EC5}" type="pres">
      <dgm:prSet presAssocID="{039B7944-4E07-4E35-B008-D27A9B695B23}" presName="connectorText" presStyleLbl="sibTrans1D1" presStyleIdx="0" presStyleCnt="5"/>
      <dgm:spPr/>
    </dgm:pt>
    <dgm:pt modelId="{89AD51B9-3BA2-4EC1-B9F8-EB6937DFD0EA}" type="pres">
      <dgm:prSet presAssocID="{4CED8E72-A69D-4309-818D-9389DC769BAB}" presName="node" presStyleLbl="node1" presStyleIdx="1" presStyleCnt="6">
        <dgm:presLayoutVars>
          <dgm:bulletEnabled val="1"/>
        </dgm:presLayoutVars>
      </dgm:prSet>
      <dgm:spPr/>
    </dgm:pt>
    <dgm:pt modelId="{9AF0A8B4-56D6-4BAB-A86B-0222AC56B8A6}" type="pres">
      <dgm:prSet presAssocID="{6AEA1678-4C5B-423B-A2D8-79F71C7BF6A4}" presName="sibTrans" presStyleLbl="sibTrans1D1" presStyleIdx="1" presStyleCnt="5"/>
      <dgm:spPr/>
    </dgm:pt>
    <dgm:pt modelId="{2016CD01-C8A0-475F-96C7-8A3C2F934513}" type="pres">
      <dgm:prSet presAssocID="{6AEA1678-4C5B-423B-A2D8-79F71C7BF6A4}" presName="connectorText" presStyleLbl="sibTrans1D1" presStyleIdx="1" presStyleCnt="5"/>
      <dgm:spPr/>
    </dgm:pt>
    <dgm:pt modelId="{921E694A-6C6F-4C34-AE4E-275CAAA27AF4}" type="pres">
      <dgm:prSet presAssocID="{5133686F-950C-4D34-83F2-53FFEB7DCA4D}" presName="node" presStyleLbl="node1" presStyleIdx="2" presStyleCnt="6">
        <dgm:presLayoutVars>
          <dgm:bulletEnabled val="1"/>
        </dgm:presLayoutVars>
      </dgm:prSet>
      <dgm:spPr/>
    </dgm:pt>
    <dgm:pt modelId="{E8D3629A-7E85-4AF8-9091-8A61977B77FE}" type="pres">
      <dgm:prSet presAssocID="{533698AF-7E58-4503-899F-0585C47C1D6D}" presName="sibTrans" presStyleLbl="sibTrans1D1" presStyleIdx="2" presStyleCnt="5"/>
      <dgm:spPr/>
    </dgm:pt>
    <dgm:pt modelId="{A7DCE621-8D3A-4772-AEAC-1027B922F6D0}" type="pres">
      <dgm:prSet presAssocID="{533698AF-7E58-4503-899F-0585C47C1D6D}" presName="connectorText" presStyleLbl="sibTrans1D1" presStyleIdx="2" presStyleCnt="5"/>
      <dgm:spPr/>
    </dgm:pt>
    <dgm:pt modelId="{A33278F2-FCA6-42C1-9CDD-F0AE3D4847F6}" type="pres">
      <dgm:prSet presAssocID="{16DA4D80-88B7-4FC3-8C8A-123098324F15}" presName="node" presStyleLbl="node1" presStyleIdx="3" presStyleCnt="6">
        <dgm:presLayoutVars>
          <dgm:bulletEnabled val="1"/>
        </dgm:presLayoutVars>
      </dgm:prSet>
      <dgm:spPr/>
    </dgm:pt>
    <dgm:pt modelId="{77DBBA59-43B7-49EE-957D-B8B3135D8592}" type="pres">
      <dgm:prSet presAssocID="{8A382B8B-D05F-4C54-A879-E2FE8DED967A}" presName="sibTrans" presStyleLbl="sibTrans1D1" presStyleIdx="3" presStyleCnt="5"/>
      <dgm:spPr/>
    </dgm:pt>
    <dgm:pt modelId="{323D7BA0-C44B-48F1-874B-7C7C996BC990}" type="pres">
      <dgm:prSet presAssocID="{8A382B8B-D05F-4C54-A879-E2FE8DED967A}" presName="connectorText" presStyleLbl="sibTrans1D1" presStyleIdx="3" presStyleCnt="5"/>
      <dgm:spPr/>
    </dgm:pt>
    <dgm:pt modelId="{7919B6D8-7A4E-4695-B3B4-792E1F6372E8}" type="pres">
      <dgm:prSet presAssocID="{31F41996-7341-4F2B-A644-D9A40E8D6A1F}" presName="node" presStyleLbl="node1" presStyleIdx="4" presStyleCnt="6">
        <dgm:presLayoutVars>
          <dgm:bulletEnabled val="1"/>
        </dgm:presLayoutVars>
      </dgm:prSet>
      <dgm:spPr/>
    </dgm:pt>
    <dgm:pt modelId="{8A6F519A-7951-4B3D-BCB6-3706B9BBA643}" type="pres">
      <dgm:prSet presAssocID="{8CE0DE05-3B56-4F40-97F1-3DA6C8C7A80B}" presName="sibTrans" presStyleLbl="sibTrans1D1" presStyleIdx="4" presStyleCnt="5"/>
      <dgm:spPr/>
    </dgm:pt>
    <dgm:pt modelId="{A7C2DB4D-FB47-4F38-85AC-E2671080E350}" type="pres">
      <dgm:prSet presAssocID="{8CE0DE05-3B56-4F40-97F1-3DA6C8C7A80B}" presName="connectorText" presStyleLbl="sibTrans1D1" presStyleIdx="4" presStyleCnt="5"/>
      <dgm:spPr/>
    </dgm:pt>
    <dgm:pt modelId="{33418C8F-F2A3-450B-878D-5FA55145A302}" type="pres">
      <dgm:prSet presAssocID="{3FD95835-5552-47DE-A9AD-44651496FD47}" presName="node" presStyleLbl="node1" presStyleIdx="5" presStyleCnt="6">
        <dgm:presLayoutVars>
          <dgm:bulletEnabled val="1"/>
        </dgm:presLayoutVars>
      </dgm:prSet>
      <dgm:spPr/>
    </dgm:pt>
  </dgm:ptLst>
  <dgm:cxnLst>
    <dgm:cxn modelId="{D2609B02-2D15-4C73-96D2-880ACA8EAE9D}" type="presOf" srcId="{8CE0DE05-3B56-4F40-97F1-3DA6C8C7A80B}" destId="{8A6F519A-7951-4B3D-BCB6-3706B9BBA643}" srcOrd="0" destOrd="0" presId="urn:microsoft.com/office/officeart/2016/7/layout/RepeatingBendingProcessNew"/>
    <dgm:cxn modelId="{17204007-552F-4D34-9B8E-33BA1E6FB09D}" type="presOf" srcId="{16DA4D80-88B7-4FC3-8C8A-123098324F15}" destId="{A33278F2-FCA6-42C1-9CDD-F0AE3D4847F6}" srcOrd="0" destOrd="0" presId="urn:microsoft.com/office/officeart/2016/7/layout/RepeatingBendingProcessNew"/>
    <dgm:cxn modelId="{2F8F981D-2C13-4E2F-AD39-AC9644822748}" type="presOf" srcId="{E35332F1-CFF0-479D-84C0-B07D946D328B}" destId="{147E9029-74F9-4119-B29E-EE56CA7A2888}" srcOrd="0" destOrd="0" presId="urn:microsoft.com/office/officeart/2016/7/layout/RepeatingBendingProcessNew"/>
    <dgm:cxn modelId="{2E262F28-8924-4C8D-8FFF-067BE187A8E4}" type="presOf" srcId="{6AEA1678-4C5B-423B-A2D8-79F71C7BF6A4}" destId="{9AF0A8B4-56D6-4BAB-A86B-0222AC56B8A6}" srcOrd="0" destOrd="0" presId="urn:microsoft.com/office/officeart/2016/7/layout/RepeatingBendingProcessNew"/>
    <dgm:cxn modelId="{BA96682A-1A66-44F7-A1F1-918EF78363B2}" srcId="{E35332F1-CFF0-479D-84C0-B07D946D328B}" destId="{3FD95835-5552-47DE-A9AD-44651496FD47}" srcOrd="5" destOrd="0" parTransId="{316BE0C1-EB7D-4505-BFAA-815497FAEAFB}" sibTransId="{474076C3-AFF9-4300-A856-1C3B3801CB6C}"/>
    <dgm:cxn modelId="{4F6E832F-DE7F-4D30-9A6B-F8CE77E3DC9E}" type="presOf" srcId="{533698AF-7E58-4503-899F-0585C47C1D6D}" destId="{E8D3629A-7E85-4AF8-9091-8A61977B77FE}" srcOrd="0" destOrd="0" presId="urn:microsoft.com/office/officeart/2016/7/layout/RepeatingBendingProcessNew"/>
    <dgm:cxn modelId="{C4FCF13B-8772-45D2-97DE-2E9FDBCE0970}" srcId="{E35332F1-CFF0-479D-84C0-B07D946D328B}" destId="{4CED8E72-A69D-4309-818D-9389DC769BAB}" srcOrd="1" destOrd="0" parTransId="{8606EB73-E256-4990-ABBF-4AF0CA7147AF}" sibTransId="{6AEA1678-4C5B-423B-A2D8-79F71C7BF6A4}"/>
    <dgm:cxn modelId="{49D8F43D-44D6-47C7-8AD5-B2D66973CDAE}" type="presOf" srcId="{8A382B8B-D05F-4C54-A879-E2FE8DED967A}" destId="{323D7BA0-C44B-48F1-874B-7C7C996BC990}" srcOrd="1" destOrd="0" presId="urn:microsoft.com/office/officeart/2016/7/layout/RepeatingBendingProcessNew"/>
    <dgm:cxn modelId="{64B33E5C-C88A-4FBF-9E3C-367DDB368051}" type="presOf" srcId="{3FD95835-5552-47DE-A9AD-44651496FD47}" destId="{33418C8F-F2A3-450B-878D-5FA55145A302}" srcOrd="0" destOrd="0" presId="urn:microsoft.com/office/officeart/2016/7/layout/RepeatingBendingProcessNew"/>
    <dgm:cxn modelId="{FB164C5D-087B-49AE-A58E-82A83994658E}" type="presOf" srcId="{31F41996-7341-4F2B-A644-D9A40E8D6A1F}" destId="{7919B6D8-7A4E-4695-B3B4-792E1F6372E8}" srcOrd="0" destOrd="0" presId="urn:microsoft.com/office/officeart/2016/7/layout/RepeatingBendingProcessNew"/>
    <dgm:cxn modelId="{54A95C6E-B7BF-473F-9C3D-0D5290F3A28A}" type="presOf" srcId="{6D6F39F7-AB90-46E4-B5BB-5436A4A8FF37}" destId="{A6DAE4C4-81E4-4408-B49E-661ACADE765A}" srcOrd="0" destOrd="0" presId="urn:microsoft.com/office/officeart/2016/7/layout/RepeatingBendingProcessNew"/>
    <dgm:cxn modelId="{63FB5476-A1BB-4EB5-8F15-3B2533EAFCA8}" srcId="{E35332F1-CFF0-479D-84C0-B07D946D328B}" destId="{6D6F39F7-AB90-46E4-B5BB-5436A4A8FF37}" srcOrd="0" destOrd="0" parTransId="{9A52D1E0-609A-4757-A163-66BD9E910B2A}" sibTransId="{039B7944-4E07-4E35-B008-D27A9B695B23}"/>
    <dgm:cxn modelId="{93B3E67C-C5C4-4896-A952-D8A577D43D0F}" type="presOf" srcId="{6AEA1678-4C5B-423B-A2D8-79F71C7BF6A4}" destId="{2016CD01-C8A0-475F-96C7-8A3C2F934513}" srcOrd="1" destOrd="0" presId="urn:microsoft.com/office/officeart/2016/7/layout/RepeatingBendingProcessNew"/>
    <dgm:cxn modelId="{CD0FC57D-415B-4DE9-8EC5-13EE4A5B0A00}" type="presOf" srcId="{8CE0DE05-3B56-4F40-97F1-3DA6C8C7A80B}" destId="{A7C2DB4D-FB47-4F38-85AC-E2671080E350}" srcOrd="1" destOrd="0" presId="urn:microsoft.com/office/officeart/2016/7/layout/RepeatingBendingProcessNew"/>
    <dgm:cxn modelId="{4D34828C-CCCA-4F31-B9F1-B53ABF5E08B2}" srcId="{E35332F1-CFF0-479D-84C0-B07D946D328B}" destId="{16DA4D80-88B7-4FC3-8C8A-123098324F15}" srcOrd="3" destOrd="0" parTransId="{228DBF79-6866-4FDD-A134-CA3026C58398}" sibTransId="{8A382B8B-D05F-4C54-A879-E2FE8DED967A}"/>
    <dgm:cxn modelId="{2D7DE38D-5678-46D1-A7D1-BB92E4EAF87D}" type="presOf" srcId="{5133686F-950C-4D34-83F2-53FFEB7DCA4D}" destId="{921E694A-6C6F-4C34-AE4E-275CAAA27AF4}" srcOrd="0" destOrd="0" presId="urn:microsoft.com/office/officeart/2016/7/layout/RepeatingBendingProcessNew"/>
    <dgm:cxn modelId="{5CB72C8E-621A-4E76-A0CE-09F312153B14}" srcId="{E35332F1-CFF0-479D-84C0-B07D946D328B}" destId="{31F41996-7341-4F2B-A644-D9A40E8D6A1F}" srcOrd="4" destOrd="0" parTransId="{250A40F9-0A30-4263-A9BE-37592E372C6B}" sibTransId="{8CE0DE05-3B56-4F40-97F1-3DA6C8C7A80B}"/>
    <dgm:cxn modelId="{F2C50591-31BF-4120-AD72-86E832816714}" type="presOf" srcId="{039B7944-4E07-4E35-B008-D27A9B695B23}" destId="{39D3D21B-9D2D-4696-A86B-AD7A7B9B1EC5}" srcOrd="1" destOrd="0" presId="urn:microsoft.com/office/officeart/2016/7/layout/RepeatingBendingProcessNew"/>
    <dgm:cxn modelId="{26E813C7-025B-4E98-A611-550539FDF6DA}" type="presOf" srcId="{4CED8E72-A69D-4309-818D-9389DC769BAB}" destId="{89AD51B9-3BA2-4EC1-B9F8-EB6937DFD0EA}" srcOrd="0" destOrd="0" presId="urn:microsoft.com/office/officeart/2016/7/layout/RepeatingBendingProcessNew"/>
    <dgm:cxn modelId="{C76690D1-1BC6-4E74-8A5D-4B76CCF6FCD2}" srcId="{E35332F1-CFF0-479D-84C0-B07D946D328B}" destId="{5133686F-950C-4D34-83F2-53FFEB7DCA4D}" srcOrd="2" destOrd="0" parTransId="{D0757F76-6077-49D4-AAE0-B9A6B7DB9D21}" sibTransId="{533698AF-7E58-4503-899F-0585C47C1D6D}"/>
    <dgm:cxn modelId="{001926D3-4091-44D1-9778-CB87C8D85063}" type="presOf" srcId="{039B7944-4E07-4E35-B008-D27A9B695B23}" destId="{E7C8ECFE-55E1-4AB8-AA29-7741955AB6FF}" srcOrd="0" destOrd="0" presId="urn:microsoft.com/office/officeart/2016/7/layout/RepeatingBendingProcessNew"/>
    <dgm:cxn modelId="{EE8184EA-D9E5-4767-9FFC-AC671697C099}" type="presOf" srcId="{533698AF-7E58-4503-899F-0585C47C1D6D}" destId="{A7DCE621-8D3A-4772-AEAC-1027B922F6D0}" srcOrd="1" destOrd="0" presId="urn:microsoft.com/office/officeart/2016/7/layout/RepeatingBendingProcessNew"/>
    <dgm:cxn modelId="{E19F15F1-5274-4C52-89FB-07CE29421612}" type="presOf" srcId="{8A382B8B-D05F-4C54-A879-E2FE8DED967A}" destId="{77DBBA59-43B7-49EE-957D-B8B3135D8592}" srcOrd="0" destOrd="0" presId="urn:microsoft.com/office/officeart/2016/7/layout/RepeatingBendingProcessNew"/>
    <dgm:cxn modelId="{9F91B442-4764-4319-99BB-B0AB279E2335}" type="presParOf" srcId="{147E9029-74F9-4119-B29E-EE56CA7A2888}" destId="{A6DAE4C4-81E4-4408-B49E-661ACADE765A}" srcOrd="0" destOrd="0" presId="urn:microsoft.com/office/officeart/2016/7/layout/RepeatingBendingProcessNew"/>
    <dgm:cxn modelId="{6CBE02FB-0E54-4677-8C12-2E2CF7E20C3F}" type="presParOf" srcId="{147E9029-74F9-4119-B29E-EE56CA7A2888}" destId="{E7C8ECFE-55E1-4AB8-AA29-7741955AB6FF}" srcOrd="1" destOrd="0" presId="urn:microsoft.com/office/officeart/2016/7/layout/RepeatingBendingProcessNew"/>
    <dgm:cxn modelId="{8A935477-4134-40BF-99F2-FA2BC39FB68E}" type="presParOf" srcId="{E7C8ECFE-55E1-4AB8-AA29-7741955AB6FF}" destId="{39D3D21B-9D2D-4696-A86B-AD7A7B9B1EC5}" srcOrd="0" destOrd="0" presId="urn:microsoft.com/office/officeart/2016/7/layout/RepeatingBendingProcessNew"/>
    <dgm:cxn modelId="{2C9621DE-8730-4E75-8BC9-8D6678450281}" type="presParOf" srcId="{147E9029-74F9-4119-B29E-EE56CA7A2888}" destId="{89AD51B9-3BA2-4EC1-B9F8-EB6937DFD0EA}" srcOrd="2" destOrd="0" presId="urn:microsoft.com/office/officeart/2016/7/layout/RepeatingBendingProcessNew"/>
    <dgm:cxn modelId="{35A354B1-AA4E-4C62-BAB4-2B6FB8AEC367}" type="presParOf" srcId="{147E9029-74F9-4119-B29E-EE56CA7A2888}" destId="{9AF0A8B4-56D6-4BAB-A86B-0222AC56B8A6}" srcOrd="3" destOrd="0" presId="urn:microsoft.com/office/officeart/2016/7/layout/RepeatingBendingProcessNew"/>
    <dgm:cxn modelId="{86B90A93-B2C7-486C-B468-A1812EEFC2A5}" type="presParOf" srcId="{9AF0A8B4-56D6-4BAB-A86B-0222AC56B8A6}" destId="{2016CD01-C8A0-475F-96C7-8A3C2F934513}" srcOrd="0" destOrd="0" presId="urn:microsoft.com/office/officeart/2016/7/layout/RepeatingBendingProcessNew"/>
    <dgm:cxn modelId="{D50F330B-AD55-4F0D-A2E6-705B368DF2D2}" type="presParOf" srcId="{147E9029-74F9-4119-B29E-EE56CA7A2888}" destId="{921E694A-6C6F-4C34-AE4E-275CAAA27AF4}" srcOrd="4" destOrd="0" presId="urn:microsoft.com/office/officeart/2016/7/layout/RepeatingBendingProcessNew"/>
    <dgm:cxn modelId="{0CA607A6-3539-4051-8A02-57BB04DD1CCE}" type="presParOf" srcId="{147E9029-74F9-4119-B29E-EE56CA7A2888}" destId="{E8D3629A-7E85-4AF8-9091-8A61977B77FE}" srcOrd="5" destOrd="0" presId="urn:microsoft.com/office/officeart/2016/7/layout/RepeatingBendingProcessNew"/>
    <dgm:cxn modelId="{D2B95AEC-B320-47DD-B9EE-F2A4997185B8}" type="presParOf" srcId="{E8D3629A-7E85-4AF8-9091-8A61977B77FE}" destId="{A7DCE621-8D3A-4772-AEAC-1027B922F6D0}" srcOrd="0" destOrd="0" presId="urn:microsoft.com/office/officeart/2016/7/layout/RepeatingBendingProcessNew"/>
    <dgm:cxn modelId="{8E0AD241-C912-44EE-9E2F-DCE5F9B267E9}" type="presParOf" srcId="{147E9029-74F9-4119-B29E-EE56CA7A2888}" destId="{A33278F2-FCA6-42C1-9CDD-F0AE3D4847F6}" srcOrd="6" destOrd="0" presId="urn:microsoft.com/office/officeart/2016/7/layout/RepeatingBendingProcessNew"/>
    <dgm:cxn modelId="{F46471D7-6146-412D-BACC-3531857D20BB}" type="presParOf" srcId="{147E9029-74F9-4119-B29E-EE56CA7A2888}" destId="{77DBBA59-43B7-49EE-957D-B8B3135D8592}" srcOrd="7" destOrd="0" presId="urn:microsoft.com/office/officeart/2016/7/layout/RepeatingBendingProcessNew"/>
    <dgm:cxn modelId="{0FC380E7-2432-4193-A204-07643A8A7E49}" type="presParOf" srcId="{77DBBA59-43B7-49EE-957D-B8B3135D8592}" destId="{323D7BA0-C44B-48F1-874B-7C7C996BC990}" srcOrd="0" destOrd="0" presId="urn:microsoft.com/office/officeart/2016/7/layout/RepeatingBendingProcessNew"/>
    <dgm:cxn modelId="{1182ACB7-0E59-4EAB-B4B9-DAA6BFA13CEF}" type="presParOf" srcId="{147E9029-74F9-4119-B29E-EE56CA7A2888}" destId="{7919B6D8-7A4E-4695-B3B4-792E1F6372E8}" srcOrd="8" destOrd="0" presId="urn:microsoft.com/office/officeart/2016/7/layout/RepeatingBendingProcessNew"/>
    <dgm:cxn modelId="{913FB42B-EBB5-41C1-B915-112627FDE6ED}" type="presParOf" srcId="{147E9029-74F9-4119-B29E-EE56CA7A2888}" destId="{8A6F519A-7951-4B3D-BCB6-3706B9BBA643}" srcOrd="9" destOrd="0" presId="urn:microsoft.com/office/officeart/2016/7/layout/RepeatingBendingProcessNew"/>
    <dgm:cxn modelId="{C5CA1FFA-879C-4903-B981-1D06C4E540B1}" type="presParOf" srcId="{8A6F519A-7951-4B3D-BCB6-3706B9BBA643}" destId="{A7C2DB4D-FB47-4F38-85AC-E2671080E350}" srcOrd="0" destOrd="0" presId="urn:microsoft.com/office/officeart/2016/7/layout/RepeatingBendingProcessNew"/>
    <dgm:cxn modelId="{A790F649-9EE7-4757-8723-4C1A7555BBB5}" type="presParOf" srcId="{147E9029-74F9-4119-B29E-EE56CA7A2888}" destId="{33418C8F-F2A3-450B-878D-5FA55145A30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5E1F3-39E8-4796-AC06-0E1651078C5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E81A617-4949-42C1-888F-228ABB844769}">
      <dgm:prSet/>
      <dgm:spPr/>
      <dgm:t>
        <a:bodyPr/>
        <a:lstStyle/>
        <a:p>
          <a:r>
            <a:rPr lang="en-GB" dirty="0"/>
            <a:t>Many YP who are referred to Wellspring do not need counselling but need someone they can trust to offload on to help them regulate their emotions and find out who they are</a:t>
          </a:r>
          <a:endParaRPr lang="en-US" dirty="0"/>
        </a:p>
      </dgm:t>
    </dgm:pt>
    <dgm:pt modelId="{057EE993-5D1C-4EAA-8BB9-14270E652F87}" type="parTrans" cxnId="{22F90D63-A31B-437F-A05C-5F747FE868C1}">
      <dgm:prSet/>
      <dgm:spPr/>
      <dgm:t>
        <a:bodyPr/>
        <a:lstStyle/>
        <a:p>
          <a:endParaRPr lang="en-US"/>
        </a:p>
      </dgm:t>
    </dgm:pt>
    <dgm:pt modelId="{AEE04759-742C-4651-B65D-08AF6A0A81F3}" type="sibTrans" cxnId="{22F90D63-A31B-437F-A05C-5F747FE868C1}">
      <dgm:prSet/>
      <dgm:spPr/>
      <dgm:t>
        <a:bodyPr/>
        <a:lstStyle/>
        <a:p>
          <a:endParaRPr lang="en-US"/>
        </a:p>
      </dgm:t>
    </dgm:pt>
    <dgm:pt modelId="{C3B20531-DDD1-443D-89D1-3B121BB0053F}">
      <dgm:prSet/>
      <dgm:spPr/>
      <dgm:t>
        <a:bodyPr/>
        <a:lstStyle/>
        <a:p>
          <a:r>
            <a:rPr lang="en-US" dirty="0"/>
            <a:t>Our listeners are level 3 counselling students who are eager to gain work experience using their listening skills.  They are supervised by our YP safeguarding lead</a:t>
          </a:r>
        </a:p>
      </dgm:t>
    </dgm:pt>
    <dgm:pt modelId="{512930EA-B0F8-4C12-A06C-A3F6A4DD5650}" type="parTrans" cxnId="{6A4EF499-2E9D-4C5F-A8AC-CF17612F7342}">
      <dgm:prSet/>
      <dgm:spPr/>
      <dgm:t>
        <a:bodyPr/>
        <a:lstStyle/>
        <a:p>
          <a:endParaRPr lang="en-US"/>
        </a:p>
      </dgm:t>
    </dgm:pt>
    <dgm:pt modelId="{C7AFFF2F-3AE2-42AD-AEF2-36583BBAA529}" type="sibTrans" cxnId="{6A4EF499-2E9D-4C5F-A8AC-CF17612F7342}">
      <dgm:prSet/>
      <dgm:spPr/>
      <dgm:t>
        <a:bodyPr/>
        <a:lstStyle/>
        <a:p>
          <a:endParaRPr lang="en-US"/>
        </a:p>
      </dgm:t>
    </dgm:pt>
    <dgm:pt modelId="{50F8738F-E87D-4CD1-BCE2-13D13AFBB370}">
      <dgm:prSet/>
      <dgm:spPr/>
      <dgm:t>
        <a:bodyPr/>
        <a:lstStyle/>
        <a:p>
          <a:r>
            <a:rPr lang="en-GB" dirty="0"/>
            <a:t>The meetings take place in local cafes in Nailsea, Portishead, Clevedon and WSM</a:t>
          </a:r>
          <a:endParaRPr lang="en-US" dirty="0"/>
        </a:p>
      </dgm:t>
    </dgm:pt>
    <dgm:pt modelId="{78706A05-B43C-49D1-8577-B2B64ED7AED0}" type="parTrans" cxnId="{7E3AD87E-A68B-475E-B312-3BC62BAE9F72}">
      <dgm:prSet/>
      <dgm:spPr/>
      <dgm:t>
        <a:bodyPr/>
        <a:lstStyle/>
        <a:p>
          <a:endParaRPr lang="en-US"/>
        </a:p>
      </dgm:t>
    </dgm:pt>
    <dgm:pt modelId="{75F470F1-61D2-4BD9-B0EA-916B72316292}" type="sibTrans" cxnId="{7E3AD87E-A68B-475E-B312-3BC62BAE9F72}">
      <dgm:prSet/>
      <dgm:spPr/>
      <dgm:t>
        <a:bodyPr/>
        <a:lstStyle/>
        <a:p>
          <a:endParaRPr lang="en-US"/>
        </a:p>
      </dgm:t>
    </dgm:pt>
    <dgm:pt modelId="{75164E90-2DE6-440B-BC1D-72AE8441D43D}">
      <dgm:prSet/>
      <dgm:spPr/>
      <dgm:t>
        <a:bodyPr/>
        <a:lstStyle/>
        <a:p>
          <a:r>
            <a:rPr lang="en-GB" dirty="0"/>
            <a:t>The service is faster  than waiting for counselling so YP the help when they need it (at point of referral, not point of availability)</a:t>
          </a:r>
          <a:endParaRPr lang="en-US" dirty="0"/>
        </a:p>
      </dgm:t>
    </dgm:pt>
    <dgm:pt modelId="{ACF560C5-7B5C-4E96-B625-58561A0BBE88}" type="parTrans" cxnId="{A716A699-C319-4807-8AB2-E032CFDEE94B}">
      <dgm:prSet/>
      <dgm:spPr/>
      <dgm:t>
        <a:bodyPr/>
        <a:lstStyle/>
        <a:p>
          <a:endParaRPr lang="en-US"/>
        </a:p>
      </dgm:t>
    </dgm:pt>
    <dgm:pt modelId="{11504839-780E-4B7F-AB9E-988F62E36AA4}" type="sibTrans" cxnId="{A716A699-C319-4807-8AB2-E032CFDEE94B}">
      <dgm:prSet/>
      <dgm:spPr/>
      <dgm:t>
        <a:bodyPr/>
        <a:lstStyle/>
        <a:p>
          <a:endParaRPr lang="en-US"/>
        </a:p>
      </dgm:t>
    </dgm:pt>
    <dgm:pt modelId="{BF20167D-F68F-4FDB-8671-CA09470258B3}" type="pres">
      <dgm:prSet presAssocID="{66A5E1F3-39E8-4796-AC06-0E1651078C5B}" presName="diagram" presStyleCnt="0">
        <dgm:presLayoutVars>
          <dgm:dir/>
          <dgm:resizeHandles val="exact"/>
        </dgm:presLayoutVars>
      </dgm:prSet>
      <dgm:spPr/>
    </dgm:pt>
    <dgm:pt modelId="{9A5F8B8D-1647-417E-A419-3285F62D2F7D}" type="pres">
      <dgm:prSet presAssocID="{EE81A617-4949-42C1-888F-228ABB844769}" presName="node" presStyleLbl="node1" presStyleIdx="0" presStyleCnt="4">
        <dgm:presLayoutVars>
          <dgm:bulletEnabled val="1"/>
        </dgm:presLayoutVars>
      </dgm:prSet>
      <dgm:spPr/>
    </dgm:pt>
    <dgm:pt modelId="{8E0FA84F-D030-4885-8CE8-97B25879A27E}" type="pres">
      <dgm:prSet presAssocID="{AEE04759-742C-4651-B65D-08AF6A0A81F3}" presName="sibTrans" presStyleCnt="0"/>
      <dgm:spPr/>
    </dgm:pt>
    <dgm:pt modelId="{515385A7-004B-44DA-BEF3-DDE44243FE0C}" type="pres">
      <dgm:prSet presAssocID="{C3B20531-DDD1-443D-89D1-3B121BB0053F}" presName="node" presStyleLbl="node1" presStyleIdx="1" presStyleCnt="4">
        <dgm:presLayoutVars>
          <dgm:bulletEnabled val="1"/>
        </dgm:presLayoutVars>
      </dgm:prSet>
      <dgm:spPr/>
    </dgm:pt>
    <dgm:pt modelId="{E37893A5-C106-4B5C-A7D0-A1362148934C}" type="pres">
      <dgm:prSet presAssocID="{C7AFFF2F-3AE2-42AD-AEF2-36583BBAA529}" presName="sibTrans" presStyleCnt="0"/>
      <dgm:spPr/>
    </dgm:pt>
    <dgm:pt modelId="{32C60E7E-E45C-4133-BA9E-F1518FE01519}" type="pres">
      <dgm:prSet presAssocID="{50F8738F-E87D-4CD1-BCE2-13D13AFBB370}" presName="node" presStyleLbl="node1" presStyleIdx="2" presStyleCnt="4">
        <dgm:presLayoutVars>
          <dgm:bulletEnabled val="1"/>
        </dgm:presLayoutVars>
      </dgm:prSet>
      <dgm:spPr/>
    </dgm:pt>
    <dgm:pt modelId="{7FFF5DB0-A185-4A00-96BF-6CB142AF4936}" type="pres">
      <dgm:prSet presAssocID="{75F470F1-61D2-4BD9-B0EA-916B72316292}" presName="sibTrans" presStyleCnt="0"/>
      <dgm:spPr/>
    </dgm:pt>
    <dgm:pt modelId="{04ED3B25-42F7-47EA-8F8D-93B7989DCC27}" type="pres">
      <dgm:prSet presAssocID="{75164E90-2DE6-440B-BC1D-72AE8441D43D}" presName="node" presStyleLbl="node1" presStyleIdx="3" presStyleCnt="4">
        <dgm:presLayoutVars>
          <dgm:bulletEnabled val="1"/>
        </dgm:presLayoutVars>
      </dgm:prSet>
      <dgm:spPr/>
    </dgm:pt>
  </dgm:ptLst>
  <dgm:cxnLst>
    <dgm:cxn modelId="{9A33A91D-EA4F-478B-B1BA-802CEFDE7673}" type="presOf" srcId="{EE81A617-4949-42C1-888F-228ABB844769}" destId="{9A5F8B8D-1647-417E-A419-3285F62D2F7D}" srcOrd="0" destOrd="0" presId="urn:microsoft.com/office/officeart/2005/8/layout/default"/>
    <dgm:cxn modelId="{22F90D63-A31B-437F-A05C-5F747FE868C1}" srcId="{66A5E1F3-39E8-4796-AC06-0E1651078C5B}" destId="{EE81A617-4949-42C1-888F-228ABB844769}" srcOrd="0" destOrd="0" parTransId="{057EE993-5D1C-4EAA-8BB9-14270E652F87}" sibTransId="{AEE04759-742C-4651-B65D-08AF6A0A81F3}"/>
    <dgm:cxn modelId="{97948745-4D8D-4316-AB2C-83CD40741333}" type="presOf" srcId="{C3B20531-DDD1-443D-89D1-3B121BB0053F}" destId="{515385A7-004B-44DA-BEF3-DDE44243FE0C}" srcOrd="0" destOrd="0" presId="urn:microsoft.com/office/officeart/2005/8/layout/default"/>
    <dgm:cxn modelId="{4E6F5171-4751-4816-83B3-53718F5831B7}" type="presOf" srcId="{75164E90-2DE6-440B-BC1D-72AE8441D43D}" destId="{04ED3B25-42F7-47EA-8F8D-93B7989DCC27}" srcOrd="0" destOrd="0" presId="urn:microsoft.com/office/officeart/2005/8/layout/default"/>
    <dgm:cxn modelId="{7E3AD87E-A68B-475E-B312-3BC62BAE9F72}" srcId="{66A5E1F3-39E8-4796-AC06-0E1651078C5B}" destId="{50F8738F-E87D-4CD1-BCE2-13D13AFBB370}" srcOrd="2" destOrd="0" parTransId="{78706A05-B43C-49D1-8577-B2B64ED7AED0}" sibTransId="{75F470F1-61D2-4BD9-B0EA-916B72316292}"/>
    <dgm:cxn modelId="{8E84428D-308C-4B9A-A972-6096847A576E}" type="presOf" srcId="{66A5E1F3-39E8-4796-AC06-0E1651078C5B}" destId="{BF20167D-F68F-4FDB-8671-CA09470258B3}" srcOrd="0" destOrd="0" presId="urn:microsoft.com/office/officeart/2005/8/layout/default"/>
    <dgm:cxn modelId="{A716A699-C319-4807-8AB2-E032CFDEE94B}" srcId="{66A5E1F3-39E8-4796-AC06-0E1651078C5B}" destId="{75164E90-2DE6-440B-BC1D-72AE8441D43D}" srcOrd="3" destOrd="0" parTransId="{ACF560C5-7B5C-4E96-B625-58561A0BBE88}" sibTransId="{11504839-780E-4B7F-AB9E-988F62E36AA4}"/>
    <dgm:cxn modelId="{6A4EF499-2E9D-4C5F-A8AC-CF17612F7342}" srcId="{66A5E1F3-39E8-4796-AC06-0E1651078C5B}" destId="{C3B20531-DDD1-443D-89D1-3B121BB0053F}" srcOrd="1" destOrd="0" parTransId="{512930EA-B0F8-4C12-A06C-A3F6A4DD5650}" sibTransId="{C7AFFF2F-3AE2-42AD-AEF2-36583BBAA529}"/>
    <dgm:cxn modelId="{0685FFBC-007A-461B-A93D-5334FC502B56}" type="presOf" srcId="{50F8738F-E87D-4CD1-BCE2-13D13AFBB370}" destId="{32C60E7E-E45C-4133-BA9E-F1518FE01519}" srcOrd="0" destOrd="0" presId="urn:microsoft.com/office/officeart/2005/8/layout/default"/>
    <dgm:cxn modelId="{C78FEDE0-53D1-455F-A63A-5C65064C6AB7}" type="presParOf" srcId="{BF20167D-F68F-4FDB-8671-CA09470258B3}" destId="{9A5F8B8D-1647-417E-A419-3285F62D2F7D}" srcOrd="0" destOrd="0" presId="urn:microsoft.com/office/officeart/2005/8/layout/default"/>
    <dgm:cxn modelId="{D877B8AF-BB5B-4022-A84F-D9BF3B283158}" type="presParOf" srcId="{BF20167D-F68F-4FDB-8671-CA09470258B3}" destId="{8E0FA84F-D030-4885-8CE8-97B25879A27E}" srcOrd="1" destOrd="0" presId="urn:microsoft.com/office/officeart/2005/8/layout/default"/>
    <dgm:cxn modelId="{A8DC0D0B-7D37-4412-8567-44F15F0B18B8}" type="presParOf" srcId="{BF20167D-F68F-4FDB-8671-CA09470258B3}" destId="{515385A7-004B-44DA-BEF3-DDE44243FE0C}" srcOrd="2" destOrd="0" presId="urn:microsoft.com/office/officeart/2005/8/layout/default"/>
    <dgm:cxn modelId="{9D3CC756-01E8-4EB8-BBAD-F5C26D1ABBD3}" type="presParOf" srcId="{BF20167D-F68F-4FDB-8671-CA09470258B3}" destId="{E37893A5-C106-4B5C-A7D0-A1362148934C}" srcOrd="3" destOrd="0" presId="urn:microsoft.com/office/officeart/2005/8/layout/default"/>
    <dgm:cxn modelId="{A3E706EE-63E2-4948-9E8B-1799452BE57B}" type="presParOf" srcId="{BF20167D-F68F-4FDB-8671-CA09470258B3}" destId="{32C60E7E-E45C-4133-BA9E-F1518FE01519}" srcOrd="4" destOrd="0" presId="urn:microsoft.com/office/officeart/2005/8/layout/default"/>
    <dgm:cxn modelId="{86AFF39C-4F45-4730-9E81-2590DC03E669}" type="presParOf" srcId="{BF20167D-F68F-4FDB-8671-CA09470258B3}" destId="{7FFF5DB0-A185-4A00-96BF-6CB142AF4936}" srcOrd="5" destOrd="0" presId="urn:microsoft.com/office/officeart/2005/8/layout/default"/>
    <dgm:cxn modelId="{DDD23894-BEEE-4C2B-BBD2-093C0C7388CC}" type="presParOf" srcId="{BF20167D-F68F-4FDB-8671-CA09470258B3}" destId="{04ED3B25-42F7-47EA-8F8D-93B7989DCC2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ECFE-55E1-4AB8-AA29-7741955AB6FF}">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A6DAE4C4-81E4-4408-B49E-661ACADE765A}">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55650">
            <a:lnSpc>
              <a:spcPct val="90000"/>
            </a:lnSpc>
            <a:spcBef>
              <a:spcPct val="0"/>
            </a:spcBef>
            <a:spcAft>
              <a:spcPct val="35000"/>
            </a:spcAft>
            <a:buNone/>
          </a:pPr>
          <a:r>
            <a:rPr lang="en-GB" sz="1700" kern="1200"/>
            <a:t>Clients are signposted via GPs, schools, CAMHS, other organisations or find out about us by word of mouth, social media etc.</a:t>
          </a:r>
          <a:endParaRPr lang="en-US" sz="1700" kern="1200"/>
        </a:p>
      </dsp:txBody>
      <dsp:txXfrm>
        <a:off x="8061" y="5979"/>
        <a:ext cx="3034531" cy="1820718"/>
      </dsp:txXfrm>
    </dsp:sp>
    <dsp:sp modelId="{9AF0A8B4-56D6-4BAB-A86B-0222AC56B8A6}">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89AD51B9-3BA2-4EC1-B9F8-EB6937DFD0EA}">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55650">
            <a:lnSpc>
              <a:spcPct val="90000"/>
            </a:lnSpc>
            <a:spcBef>
              <a:spcPct val="0"/>
            </a:spcBef>
            <a:spcAft>
              <a:spcPct val="35000"/>
            </a:spcAft>
            <a:buNone/>
          </a:pPr>
          <a:r>
            <a:rPr lang="en-GB" sz="1700" kern="1200" dirty="0"/>
            <a:t>11-18 year old clients’ parents usually contact us first by phone or email.  Client contacts us directly by email or phone and let us know if they want a counsellor or a listener</a:t>
          </a:r>
          <a:endParaRPr lang="en-US" sz="1700" kern="1200" dirty="0"/>
        </a:p>
      </dsp:txBody>
      <dsp:txXfrm>
        <a:off x="3740534" y="5979"/>
        <a:ext cx="3034531" cy="1820718"/>
      </dsp:txXfrm>
    </dsp:sp>
    <dsp:sp modelId="{E8D3629A-7E85-4AF8-9091-8A61977B77FE}">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921E694A-6C6F-4C34-AE4E-275CAAA27AF4}">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55650">
            <a:lnSpc>
              <a:spcPct val="90000"/>
            </a:lnSpc>
            <a:spcBef>
              <a:spcPct val="0"/>
            </a:spcBef>
            <a:spcAft>
              <a:spcPct val="35000"/>
            </a:spcAft>
            <a:buNone/>
          </a:pPr>
          <a:r>
            <a:rPr lang="en-GB" sz="1700" kern="1200" dirty="0"/>
            <a:t>Client/parent receives initial contact form</a:t>
          </a:r>
          <a:endParaRPr lang="en-US" sz="1700" kern="1200" dirty="0"/>
        </a:p>
      </dsp:txBody>
      <dsp:txXfrm>
        <a:off x="7473007" y="5979"/>
        <a:ext cx="3034531" cy="1820718"/>
      </dsp:txXfrm>
    </dsp:sp>
    <dsp:sp modelId="{77DBBA59-43B7-49EE-957D-B8B3135D8592}">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A33278F2-FCA6-42C1-9CDD-F0AE3D4847F6}">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55650">
            <a:lnSpc>
              <a:spcPct val="90000"/>
            </a:lnSpc>
            <a:spcBef>
              <a:spcPct val="0"/>
            </a:spcBef>
            <a:spcAft>
              <a:spcPct val="35000"/>
            </a:spcAft>
            <a:buNone/>
          </a:pPr>
          <a:r>
            <a:rPr lang="en-GB" sz="1700" kern="1200" dirty="0"/>
            <a:t>Assessment booked with client on phone with a counsellor, or a triage for the listening service</a:t>
          </a:r>
          <a:endParaRPr lang="en-US" sz="1700" kern="1200" dirty="0"/>
        </a:p>
      </dsp:txBody>
      <dsp:txXfrm>
        <a:off x="8061" y="2524640"/>
        <a:ext cx="3034531" cy="1820718"/>
      </dsp:txXfrm>
    </dsp:sp>
    <dsp:sp modelId="{8A6F519A-7951-4B3D-BCB6-3706B9BBA643}">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7919B6D8-7A4E-4695-B3B4-792E1F6372E8}">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55650">
            <a:lnSpc>
              <a:spcPct val="90000"/>
            </a:lnSpc>
            <a:spcBef>
              <a:spcPct val="0"/>
            </a:spcBef>
            <a:spcAft>
              <a:spcPct val="35000"/>
            </a:spcAft>
            <a:buNone/>
          </a:pPr>
          <a:r>
            <a:rPr lang="en-GB" sz="1700" kern="1200" dirty="0"/>
            <a:t>Client is put onto waiting list (time dependent on flexibility in their availability) or is referred onto listening service</a:t>
          </a:r>
          <a:endParaRPr lang="en-US" sz="1700" kern="1200" dirty="0"/>
        </a:p>
      </dsp:txBody>
      <dsp:txXfrm>
        <a:off x="3740534" y="2524640"/>
        <a:ext cx="3034531" cy="1820718"/>
      </dsp:txXfrm>
    </dsp:sp>
    <dsp:sp modelId="{33418C8F-F2A3-450B-878D-5FA55145A302}">
      <dsp:nvSpPr>
        <dsp:cNvPr id="0" name=""/>
        <dsp:cNvSpPr/>
      </dsp:nvSpPr>
      <dsp:spPr>
        <a:xfrm>
          <a:off x="7473007" y="2524640"/>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55650">
            <a:lnSpc>
              <a:spcPct val="90000"/>
            </a:lnSpc>
            <a:spcBef>
              <a:spcPct val="0"/>
            </a:spcBef>
            <a:spcAft>
              <a:spcPct val="35000"/>
            </a:spcAft>
            <a:buNone/>
          </a:pPr>
          <a:r>
            <a:rPr lang="en-GB" sz="1700" kern="1200" dirty="0"/>
            <a:t>Client is offered sessions with a counsellor who matches as closely as possible or if suitable is allocated to a listening mentor</a:t>
          </a:r>
          <a:endParaRPr lang="en-US" sz="1700" kern="1200" dirty="0"/>
        </a:p>
      </dsp:txBody>
      <dsp:txXfrm>
        <a:off x="7473007"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F8B8D-1647-417E-A419-3285F62D2F7D}">
      <dsp:nvSpPr>
        <dsp:cNvPr id="0" name=""/>
        <dsp:cNvSpPr/>
      </dsp:nvSpPr>
      <dsp:spPr>
        <a:xfrm>
          <a:off x="1748064" y="2975"/>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Many YP who are referred to Wellspring do not need counselling but need someone they can trust to offload on to help them regulate their emotions and find out who they are</a:t>
          </a:r>
          <a:endParaRPr lang="en-US" sz="1900" kern="1200" dirty="0"/>
        </a:p>
      </dsp:txBody>
      <dsp:txXfrm>
        <a:off x="1748064" y="2975"/>
        <a:ext cx="3342605" cy="2005563"/>
      </dsp:txXfrm>
    </dsp:sp>
    <dsp:sp modelId="{515385A7-004B-44DA-BEF3-DDE44243FE0C}">
      <dsp:nvSpPr>
        <dsp:cNvPr id="0" name=""/>
        <dsp:cNvSpPr/>
      </dsp:nvSpPr>
      <dsp:spPr>
        <a:xfrm>
          <a:off x="5424930" y="2975"/>
          <a:ext cx="3342605" cy="200556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Our listeners are level 3 counselling students who are eager to gain work experience using their listening skills.  They are supervised by our YP safeguarding lead</a:t>
          </a:r>
        </a:p>
      </dsp:txBody>
      <dsp:txXfrm>
        <a:off x="5424930" y="2975"/>
        <a:ext cx="3342605" cy="2005563"/>
      </dsp:txXfrm>
    </dsp:sp>
    <dsp:sp modelId="{32C60E7E-E45C-4133-BA9E-F1518FE01519}">
      <dsp:nvSpPr>
        <dsp:cNvPr id="0" name=""/>
        <dsp:cNvSpPr/>
      </dsp:nvSpPr>
      <dsp:spPr>
        <a:xfrm>
          <a:off x="1748064" y="2342799"/>
          <a:ext cx="3342605" cy="200556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meetings take place in local cafes in Nailsea, Portishead, Clevedon and WSM</a:t>
          </a:r>
          <a:endParaRPr lang="en-US" sz="1900" kern="1200" dirty="0"/>
        </a:p>
      </dsp:txBody>
      <dsp:txXfrm>
        <a:off x="1748064" y="2342799"/>
        <a:ext cx="3342605" cy="2005563"/>
      </dsp:txXfrm>
    </dsp:sp>
    <dsp:sp modelId="{04ED3B25-42F7-47EA-8F8D-93B7989DCC27}">
      <dsp:nvSpPr>
        <dsp:cNvPr id="0" name=""/>
        <dsp:cNvSpPr/>
      </dsp:nvSpPr>
      <dsp:spPr>
        <a:xfrm>
          <a:off x="5424930" y="2342799"/>
          <a:ext cx="3342605" cy="200556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service is faster  than waiting for counselling so YP the help when they need it (at point of referral, not point of availability)</a:t>
          </a:r>
          <a:endParaRPr lang="en-US" sz="1900" kern="1200" dirty="0"/>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B28A-D82B-23F7-0E08-4D5FD7340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E71A07-C0DB-0C09-F916-F66CA720A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60BB63-708B-C6D0-8C97-73C7395A2B6E}"/>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5" name="Footer Placeholder 4">
            <a:extLst>
              <a:ext uri="{FF2B5EF4-FFF2-40B4-BE49-F238E27FC236}">
                <a16:creationId xmlns:a16="http://schemas.microsoft.com/office/drawing/2014/main" id="{1B6964F3-2271-7242-122E-B1DCD807F3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16FB6B-75D2-8CBD-8AFA-DAE640F7949A}"/>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18310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B974-FEFA-AD7C-1B07-1A46C3E2FD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D2950-843E-E3D3-D056-A9210237D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2E41F9-1AD7-D52C-6211-B949E1DBD1B0}"/>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5" name="Footer Placeholder 4">
            <a:extLst>
              <a:ext uri="{FF2B5EF4-FFF2-40B4-BE49-F238E27FC236}">
                <a16:creationId xmlns:a16="http://schemas.microsoft.com/office/drawing/2014/main" id="{EF1533A5-411F-2EAC-6378-FE0DE869F8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61E20-EA85-37CD-FEE3-8CC2B607BA41}"/>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24321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287AF-0EB3-D7EA-6800-AC48249EE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B2414-BE2D-EF96-5661-8A312B65A4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0CB7D-F1F9-35E8-60A1-85B5EE4E8EF3}"/>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5" name="Footer Placeholder 4">
            <a:extLst>
              <a:ext uri="{FF2B5EF4-FFF2-40B4-BE49-F238E27FC236}">
                <a16:creationId xmlns:a16="http://schemas.microsoft.com/office/drawing/2014/main" id="{68AF522C-10BD-9FD2-75A8-A0002EC0C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8D19C8-22F7-24B3-8A53-27DEA2849077}"/>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61100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0660-ED35-E96A-B0A2-48F7FD12D0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65B7FD-BDD4-C584-2C1A-158CE0423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9C57B-FD55-D1BA-839C-40DC1AD53051}"/>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5" name="Footer Placeholder 4">
            <a:extLst>
              <a:ext uri="{FF2B5EF4-FFF2-40B4-BE49-F238E27FC236}">
                <a16:creationId xmlns:a16="http://schemas.microsoft.com/office/drawing/2014/main" id="{D9E28D8A-8712-F348-3978-A52CA3BC5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1FA61-308B-C350-703B-9D7066C72A55}"/>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68250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27D8-96A8-65F4-9C65-D48BE5A372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B8C837-B08C-8ECD-B587-215F1A2D19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5B1BD-C1EC-816E-D81B-7FCA1D5C3A85}"/>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5" name="Footer Placeholder 4">
            <a:extLst>
              <a:ext uri="{FF2B5EF4-FFF2-40B4-BE49-F238E27FC236}">
                <a16:creationId xmlns:a16="http://schemas.microsoft.com/office/drawing/2014/main" id="{4BD7BA8A-4478-5302-AAA9-BDFCD60F7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F4CCF-C3D1-13F9-C191-A529B734852C}"/>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97380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4457-1C29-7DBC-7F4A-74FB69FDDC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B7559D-AE30-AA3F-C978-7E387E32C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1B42E0-BDE6-8BC4-7BE5-173B29F96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EBE2B0-7CFB-4CB1-E0C9-D273A1851C4D}"/>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6" name="Footer Placeholder 5">
            <a:extLst>
              <a:ext uri="{FF2B5EF4-FFF2-40B4-BE49-F238E27FC236}">
                <a16:creationId xmlns:a16="http://schemas.microsoft.com/office/drawing/2014/main" id="{DD78CD2B-734E-7E57-EA1F-76B5547E82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93ED2B-F885-A172-351F-C18FD6B3192F}"/>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203758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73A8-E13C-DFA4-17A0-19129B868B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8146A6-48D7-3416-243F-3A4FA6D48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2AC1E-EA3E-7E09-5605-AC409AB89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AE621B-602F-8A4B-6AC8-E6D346424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B27F8-E2C5-77ED-1BA6-4FFA6F2A26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4C32D-44FC-3517-871B-D939EC8B7ADA}"/>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8" name="Footer Placeholder 7">
            <a:extLst>
              <a:ext uri="{FF2B5EF4-FFF2-40B4-BE49-F238E27FC236}">
                <a16:creationId xmlns:a16="http://schemas.microsoft.com/office/drawing/2014/main" id="{2B520474-938E-3535-5CF2-A34DD32F13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431BCA-F54F-32AB-FBB8-3D00EBB89477}"/>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54482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E349-45D0-3E73-2CE5-340638B797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0FE0D7-0201-565D-34E8-331601DEA2C6}"/>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4" name="Footer Placeholder 3">
            <a:extLst>
              <a:ext uri="{FF2B5EF4-FFF2-40B4-BE49-F238E27FC236}">
                <a16:creationId xmlns:a16="http://schemas.microsoft.com/office/drawing/2014/main" id="{89F11630-0A7B-597D-F5B5-539FED0EE3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6F8A44-0AFC-F496-969A-69050CD45B71}"/>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2064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2FB08-1DD6-A9AC-30D0-CB097A824A04}"/>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3" name="Footer Placeholder 2">
            <a:extLst>
              <a:ext uri="{FF2B5EF4-FFF2-40B4-BE49-F238E27FC236}">
                <a16:creationId xmlns:a16="http://schemas.microsoft.com/office/drawing/2014/main" id="{5F09F4A5-80CD-D215-C98A-2C067055EC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E07F4E-C2AB-FAEA-D725-B88C3F5A69B3}"/>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53026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960F-AAE1-08CE-11CB-7BE2D772C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FE3532-1F73-9F44-D6EA-547990614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163D1A-7E2B-AB7C-508D-4CC67C420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619C5-C939-B48E-F61E-3FF4DBDB27F0}"/>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6" name="Footer Placeholder 5">
            <a:extLst>
              <a:ext uri="{FF2B5EF4-FFF2-40B4-BE49-F238E27FC236}">
                <a16:creationId xmlns:a16="http://schemas.microsoft.com/office/drawing/2014/main" id="{94038463-D766-C04B-551D-9393100675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D120BB-8D5E-871D-8DFE-EA705D3325A6}"/>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388263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F6C3-A7A3-260A-CD12-4211B92FB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3D2618-9360-7941-097F-8F313DFB9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2C9B9F-A91D-1CB8-D2A9-909F6DF76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D4B1A-786F-C865-F6EC-1F34102D87AE}"/>
              </a:ext>
            </a:extLst>
          </p:cNvPr>
          <p:cNvSpPr>
            <a:spLocks noGrp="1"/>
          </p:cNvSpPr>
          <p:nvPr>
            <p:ph type="dt" sz="half" idx="10"/>
          </p:nvPr>
        </p:nvSpPr>
        <p:spPr/>
        <p:txBody>
          <a:bodyPr/>
          <a:lstStyle/>
          <a:p>
            <a:fld id="{1DDF36FA-F26F-4A0D-8DB9-0AC481A3328A}" type="datetimeFigureOut">
              <a:rPr lang="en-GB" smtClean="0"/>
              <a:t>06/05/2026</a:t>
            </a:fld>
            <a:endParaRPr lang="en-GB"/>
          </a:p>
        </p:txBody>
      </p:sp>
      <p:sp>
        <p:nvSpPr>
          <p:cNvPr id="6" name="Footer Placeholder 5">
            <a:extLst>
              <a:ext uri="{FF2B5EF4-FFF2-40B4-BE49-F238E27FC236}">
                <a16:creationId xmlns:a16="http://schemas.microsoft.com/office/drawing/2014/main" id="{84F8B0D9-225E-4579-6648-4D85FC647A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7CF1F9-0BBE-5299-ACD4-3161E89B94AE}"/>
              </a:ext>
            </a:extLst>
          </p:cNvPr>
          <p:cNvSpPr>
            <a:spLocks noGrp="1"/>
          </p:cNvSpPr>
          <p:nvPr>
            <p:ph type="sldNum" sz="quarter" idx="12"/>
          </p:nvPr>
        </p:nvSpPr>
        <p:spPr/>
        <p:txBody>
          <a:bodyPr/>
          <a:lstStyle/>
          <a:p>
            <a:fld id="{CD9BB99F-C16B-45F9-9389-B613F01AB535}" type="slidenum">
              <a:rPr lang="en-GB" smtClean="0"/>
              <a:t>‹#›</a:t>
            </a:fld>
            <a:endParaRPr lang="en-GB"/>
          </a:p>
        </p:txBody>
      </p:sp>
    </p:spTree>
    <p:extLst>
      <p:ext uri="{BB962C8B-B14F-4D97-AF65-F5344CB8AC3E}">
        <p14:creationId xmlns:p14="http://schemas.microsoft.com/office/powerpoint/2010/main" val="191926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F31A4-B2CC-AE42-6A1A-8C382CB71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4066D7-4C52-1795-804B-D3AE6B63D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7B492-E393-4C5C-FF42-EBB4753BA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F36FA-F26F-4A0D-8DB9-0AC481A3328A}" type="datetimeFigureOut">
              <a:rPr lang="en-GB" smtClean="0"/>
              <a:t>06/05/2026</a:t>
            </a:fld>
            <a:endParaRPr lang="en-GB"/>
          </a:p>
        </p:txBody>
      </p:sp>
      <p:sp>
        <p:nvSpPr>
          <p:cNvPr id="5" name="Footer Placeholder 4">
            <a:extLst>
              <a:ext uri="{FF2B5EF4-FFF2-40B4-BE49-F238E27FC236}">
                <a16:creationId xmlns:a16="http://schemas.microsoft.com/office/drawing/2014/main" id="{81D7AFAF-78FA-F25D-865C-8E89FA4DB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9D98F8-7EFC-FA84-A5BD-68DE4673B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BB99F-C16B-45F9-9389-B613F01AB535}" type="slidenum">
              <a:rPr lang="en-GB" smtClean="0"/>
              <a:t>‹#›</a:t>
            </a:fld>
            <a:endParaRPr lang="en-GB"/>
          </a:p>
        </p:txBody>
      </p:sp>
    </p:spTree>
    <p:extLst>
      <p:ext uri="{BB962C8B-B14F-4D97-AF65-F5344CB8AC3E}">
        <p14:creationId xmlns:p14="http://schemas.microsoft.com/office/powerpoint/2010/main" val="4472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ellspringcounselling.org.uk/" TargetMode="External"/><Relationship Id="rId2" Type="http://schemas.openxmlformats.org/officeDocument/2006/relationships/hyperlink" Target="mailto:reception@wellspringcounselling.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9" name="Freeform: Shape 1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8F2C37F-EA84-AE37-1B10-3CCE22B00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710" y="2190535"/>
            <a:ext cx="9173823" cy="2476932"/>
          </a:xfrm>
          <a:prstGeom prst="rect">
            <a:avLst/>
          </a:prstGeom>
        </p:spPr>
      </p:pic>
    </p:spTree>
    <p:extLst>
      <p:ext uri="{BB962C8B-B14F-4D97-AF65-F5344CB8AC3E}">
        <p14:creationId xmlns:p14="http://schemas.microsoft.com/office/powerpoint/2010/main" val="131514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48AB-F10E-C71D-40E8-2FC5F3389D2E}"/>
              </a:ext>
            </a:extLst>
          </p:cNvPr>
          <p:cNvSpPr>
            <a:spLocks noGrp="1"/>
          </p:cNvSpPr>
          <p:nvPr>
            <p:ph type="title"/>
          </p:nvPr>
        </p:nvSpPr>
        <p:spPr/>
        <p:txBody>
          <a:bodyPr/>
          <a:lstStyle/>
          <a:p>
            <a:r>
              <a:rPr lang="en-GB" dirty="0"/>
              <a:t>Typical presentations for Listening Service</a:t>
            </a:r>
          </a:p>
        </p:txBody>
      </p:sp>
      <p:sp>
        <p:nvSpPr>
          <p:cNvPr id="3" name="Content Placeholder 2">
            <a:extLst>
              <a:ext uri="{FF2B5EF4-FFF2-40B4-BE49-F238E27FC236}">
                <a16:creationId xmlns:a16="http://schemas.microsoft.com/office/drawing/2014/main" id="{974DDC05-F1AB-EF74-1936-1079A90457B2}"/>
              </a:ext>
            </a:extLst>
          </p:cNvPr>
          <p:cNvSpPr>
            <a:spLocks noGrp="1"/>
          </p:cNvSpPr>
          <p:nvPr>
            <p:ph idx="1"/>
          </p:nvPr>
        </p:nvSpPr>
        <p:spPr/>
        <p:txBody>
          <a:bodyPr/>
          <a:lstStyle/>
          <a:p>
            <a:r>
              <a:rPr lang="en-GB" dirty="0"/>
              <a:t>Anxious or stressed about school, exams, friendships</a:t>
            </a:r>
          </a:p>
          <a:p>
            <a:r>
              <a:rPr lang="en-GB" dirty="0"/>
              <a:t>Neurodivergent individuals who are anxious about school</a:t>
            </a:r>
          </a:p>
          <a:p>
            <a:r>
              <a:rPr lang="en-GB" dirty="0"/>
              <a:t>Struggling with family breakdown</a:t>
            </a:r>
          </a:p>
          <a:p>
            <a:r>
              <a:rPr lang="en-GB" dirty="0"/>
              <a:t>Needing an adult to talk to/offload on</a:t>
            </a:r>
          </a:p>
          <a:p>
            <a:r>
              <a:rPr lang="en-GB" dirty="0"/>
              <a:t>Mild self-harming behaviours</a:t>
            </a:r>
          </a:p>
        </p:txBody>
      </p:sp>
    </p:spTree>
    <p:extLst>
      <p:ext uri="{BB962C8B-B14F-4D97-AF65-F5344CB8AC3E}">
        <p14:creationId xmlns:p14="http://schemas.microsoft.com/office/powerpoint/2010/main" val="347569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D723-0E06-3394-6AC9-EF62A8C20C13}"/>
              </a:ext>
            </a:extLst>
          </p:cNvPr>
          <p:cNvSpPr>
            <a:spLocks noGrp="1"/>
          </p:cNvSpPr>
          <p:nvPr>
            <p:ph type="title"/>
          </p:nvPr>
        </p:nvSpPr>
        <p:spPr/>
        <p:txBody>
          <a:bodyPr/>
          <a:lstStyle/>
          <a:p>
            <a:r>
              <a:rPr lang="en-GB" dirty="0"/>
              <a:t>What we do in Counselling sessions                                   </a:t>
            </a:r>
          </a:p>
        </p:txBody>
      </p:sp>
      <p:sp>
        <p:nvSpPr>
          <p:cNvPr id="3" name="Content Placeholder 2">
            <a:extLst>
              <a:ext uri="{FF2B5EF4-FFF2-40B4-BE49-F238E27FC236}">
                <a16:creationId xmlns:a16="http://schemas.microsoft.com/office/drawing/2014/main" id="{F377DF78-074F-7C7C-B935-5B7F43A3F08C}"/>
              </a:ext>
            </a:extLst>
          </p:cNvPr>
          <p:cNvSpPr>
            <a:spLocks noGrp="1"/>
          </p:cNvSpPr>
          <p:nvPr>
            <p:ph idx="1"/>
          </p:nvPr>
        </p:nvSpPr>
        <p:spPr/>
        <p:txBody>
          <a:bodyPr>
            <a:normAutofit/>
          </a:bodyPr>
          <a:lstStyle/>
          <a:p>
            <a:r>
              <a:rPr lang="en-GB" dirty="0"/>
              <a:t>Offer humanistic counselling based on psychological theory</a:t>
            </a:r>
          </a:p>
          <a:p>
            <a:r>
              <a:rPr lang="en-GB" dirty="0"/>
              <a:t>Build relationships</a:t>
            </a:r>
          </a:p>
          <a:p>
            <a:r>
              <a:rPr lang="en-GB" dirty="0"/>
              <a:t>Exploration of ‘self’ and emotions</a:t>
            </a:r>
          </a:p>
          <a:p>
            <a:r>
              <a:rPr lang="en-GB" dirty="0"/>
              <a:t>Some counsellors use creative approaches </a:t>
            </a:r>
          </a:p>
          <a:p>
            <a:r>
              <a:rPr lang="en-GB" dirty="0"/>
              <a:t>Give clients autonomy</a:t>
            </a:r>
          </a:p>
          <a:p>
            <a:r>
              <a:rPr lang="en-GB" dirty="0"/>
              <a:t>Share info with parents only if the client thinks it would be helpful or if there is a safeguarding concern</a:t>
            </a:r>
          </a:p>
          <a:p>
            <a:endParaRPr lang="en-GB" dirty="0"/>
          </a:p>
          <a:p>
            <a:endParaRPr lang="en-GB" dirty="0"/>
          </a:p>
        </p:txBody>
      </p:sp>
      <p:pic>
        <p:nvPicPr>
          <p:cNvPr id="11" name="Picture 10">
            <a:extLst>
              <a:ext uri="{FF2B5EF4-FFF2-40B4-BE49-F238E27FC236}">
                <a16:creationId xmlns:a16="http://schemas.microsoft.com/office/drawing/2014/main" id="{617BBC54-A098-5D8A-EFE9-9DBBD8C96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776" y="-108436"/>
            <a:ext cx="2121023" cy="2121023"/>
          </a:xfrm>
          <a:prstGeom prst="rect">
            <a:avLst/>
          </a:prstGeom>
        </p:spPr>
      </p:pic>
    </p:spTree>
    <p:extLst>
      <p:ext uri="{BB962C8B-B14F-4D97-AF65-F5344CB8AC3E}">
        <p14:creationId xmlns:p14="http://schemas.microsoft.com/office/powerpoint/2010/main" val="407352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7446-AADA-289F-C592-39844A34FD90}"/>
              </a:ext>
            </a:extLst>
          </p:cNvPr>
          <p:cNvSpPr>
            <a:spLocks noGrp="1"/>
          </p:cNvSpPr>
          <p:nvPr>
            <p:ph type="title"/>
          </p:nvPr>
        </p:nvSpPr>
        <p:spPr/>
        <p:txBody>
          <a:bodyPr/>
          <a:lstStyle/>
          <a:p>
            <a:r>
              <a:rPr lang="en-GB" dirty="0"/>
              <a:t>Contact Details</a:t>
            </a:r>
          </a:p>
        </p:txBody>
      </p:sp>
      <p:sp>
        <p:nvSpPr>
          <p:cNvPr id="3" name="Content Placeholder 2">
            <a:extLst>
              <a:ext uri="{FF2B5EF4-FFF2-40B4-BE49-F238E27FC236}">
                <a16:creationId xmlns:a16="http://schemas.microsoft.com/office/drawing/2014/main" id="{83A5FA01-7BB7-F4D7-B644-0C09E44C7571}"/>
              </a:ext>
            </a:extLst>
          </p:cNvPr>
          <p:cNvSpPr>
            <a:spLocks noGrp="1"/>
          </p:cNvSpPr>
          <p:nvPr>
            <p:ph idx="1"/>
          </p:nvPr>
        </p:nvSpPr>
        <p:spPr>
          <a:xfrm>
            <a:off x="838200" y="1491449"/>
            <a:ext cx="10515600" cy="4685514"/>
          </a:xfrm>
        </p:spPr>
        <p:txBody>
          <a:bodyPr>
            <a:normAutofit/>
          </a:bodyPr>
          <a:lstStyle/>
          <a:p>
            <a:pPr marL="0" indent="0">
              <a:buNone/>
            </a:pPr>
            <a:r>
              <a:rPr lang="en-GB" dirty="0"/>
              <a:t>For self-referrals:</a:t>
            </a:r>
          </a:p>
          <a:p>
            <a:pPr marL="0" indent="0">
              <a:buNone/>
            </a:pPr>
            <a:r>
              <a:rPr lang="en-GB" dirty="0">
                <a:hlinkClick r:id="rId2"/>
              </a:rPr>
              <a:t>reception@wellspringcounselling.org.uk</a:t>
            </a:r>
            <a:endParaRPr lang="en-GB" dirty="0"/>
          </a:p>
          <a:p>
            <a:pPr marL="0" indent="0">
              <a:buNone/>
            </a:pPr>
            <a:r>
              <a:rPr lang="en-GB" dirty="0"/>
              <a:t>01275 810879</a:t>
            </a:r>
          </a:p>
          <a:p>
            <a:pPr marL="0" indent="0">
              <a:buNone/>
            </a:pPr>
            <a:endParaRPr lang="en-GB" dirty="0"/>
          </a:p>
          <a:p>
            <a:pPr marL="0" indent="0">
              <a:buNone/>
            </a:pPr>
            <a:r>
              <a:rPr lang="en-GB" dirty="0"/>
              <a:t>For info:</a:t>
            </a:r>
          </a:p>
          <a:p>
            <a:pPr marL="0" indent="0">
              <a:buNone/>
            </a:pPr>
            <a:r>
              <a:rPr lang="en-GB" dirty="0">
                <a:hlinkClick r:id="rId3"/>
              </a:rPr>
              <a:t>https://wellspringcounselling.org.uk</a:t>
            </a:r>
            <a:endParaRPr lang="en-GB" dirty="0"/>
          </a:p>
          <a:p>
            <a:pPr marL="0" indent="0">
              <a:buNone/>
            </a:pPr>
            <a:r>
              <a:rPr lang="en-GB" dirty="0"/>
              <a:t>Find us on Facebook and Instagram</a:t>
            </a:r>
          </a:p>
        </p:txBody>
      </p:sp>
    </p:spTree>
    <p:extLst>
      <p:ext uri="{BB962C8B-B14F-4D97-AF65-F5344CB8AC3E}">
        <p14:creationId xmlns:p14="http://schemas.microsoft.com/office/powerpoint/2010/main" val="310583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women sitting in chairs&#10;&#10;Description automatically generated">
            <a:extLst>
              <a:ext uri="{FF2B5EF4-FFF2-40B4-BE49-F238E27FC236}">
                <a16:creationId xmlns:a16="http://schemas.microsoft.com/office/drawing/2014/main" id="{619EF615-2C39-5618-ABD9-A569AC080DF1}"/>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DFA3E0-3F98-C958-5950-2F40E82A71AD}"/>
              </a:ext>
            </a:extLst>
          </p:cNvPr>
          <p:cNvSpPr>
            <a:spLocks noGrp="1"/>
          </p:cNvSpPr>
          <p:nvPr>
            <p:ph type="title"/>
          </p:nvPr>
        </p:nvSpPr>
        <p:spPr>
          <a:xfrm>
            <a:off x="838200" y="365125"/>
            <a:ext cx="3822189" cy="1899912"/>
          </a:xfrm>
        </p:spPr>
        <p:txBody>
          <a:bodyPr>
            <a:normAutofit/>
          </a:bodyPr>
          <a:lstStyle/>
          <a:p>
            <a:r>
              <a:rPr lang="en-GB" sz="4000"/>
              <a:t>Numbers</a:t>
            </a:r>
          </a:p>
        </p:txBody>
      </p:sp>
      <p:sp>
        <p:nvSpPr>
          <p:cNvPr id="3" name="Content Placeholder 2">
            <a:extLst>
              <a:ext uri="{FF2B5EF4-FFF2-40B4-BE49-F238E27FC236}">
                <a16:creationId xmlns:a16="http://schemas.microsoft.com/office/drawing/2014/main" id="{33A80C92-FCAF-21BA-20A0-1A9D6882DEC5}"/>
              </a:ext>
            </a:extLst>
          </p:cNvPr>
          <p:cNvSpPr>
            <a:spLocks noGrp="1"/>
          </p:cNvSpPr>
          <p:nvPr>
            <p:ph idx="1"/>
          </p:nvPr>
        </p:nvSpPr>
        <p:spPr>
          <a:xfrm>
            <a:off x="838200" y="2434201"/>
            <a:ext cx="3822189" cy="3742762"/>
          </a:xfrm>
        </p:spPr>
        <p:txBody>
          <a:bodyPr>
            <a:normAutofit/>
          </a:bodyPr>
          <a:lstStyle/>
          <a:p>
            <a:r>
              <a:rPr lang="en-GB" sz="2400" dirty="0"/>
              <a:t>In 2025 we carried out 2508 one to one counselling sessions with 11-18 year olds</a:t>
            </a:r>
          </a:p>
          <a:p>
            <a:r>
              <a:rPr lang="en-GB" sz="2400" dirty="0"/>
              <a:t>We </a:t>
            </a:r>
            <a:r>
              <a:rPr lang="en-GB" sz="2400"/>
              <a:t>helped 209 11-18 years olds</a:t>
            </a:r>
            <a:endParaRPr lang="en-GB" sz="2400" dirty="0"/>
          </a:p>
          <a:p>
            <a:r>
              <a:rPr lang="en-GB" sz="2400" dirty="0"/>
              <a:t>We currently carry out around 95 sessions per week, a third of these with under 18s</a:t>
            </a:r>
          </a:p>
        </p:txBody>
      </p:sp>
    </p:spTree>
    <p:extLst>
      <p:ext uri="{BB962C8B-B14F-4D97-AF65-F5344CB8AC3E}">
        <p14:creationId xmlns:p14="http://schemas.microsoft.com/office/powerpoint/2010/main" val="257946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0D9323-617C-A678-B0F3-3B614CD769ED}"/>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26388" r="9091" b="22476"/>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53D93-BD67-BCF2-0AEE-5A79625316E6}"/>
              </a:ext>
            </a:extLst>
          </p:cNvPr>
          <p:cNvSpPr>
            <a:spLocks noGrp="1"/>
          </p:cNvSpPr>
          <p:nvPr>
            <p:ph type="title"/>
          </p:nvPr>
        </p:nvSpPr>
        <p:spPr>
          <a:xfrm>
            <a:off x="838200" y="365125"/>
            <a:ext cx="10515600" cy="1325563"/>
          </a:xfrm>
        </p:spPr>
        <p:txBody>
          <a:bodyPr>
            <a:normAutofit/>
          </a:bodyPr>
          <a:lstStyle/>
          <a:p>
            <a:r>
              <a:rPr lang="en-GB" dirty="0"/>
              <a:t>Referral process  </a:t>
            </a:r>
          </a:p>
        </p:txBody>
      </p:sp>
      <p:graphicFrame>
        <p:nvGraphicFramePr>
          <p:cNvPr id="20" name="Content Placeholder 2">
            <a:extLst>
              <a:ext uri="{FF2B5EF4-FFF2-40B4-BE49-F238E27FC236}">
                <a16:creationId xmlns:a16="http://schemas.microsoft.com/office/drawing/2014/main" id="{0B2F75D8-64C4-550D-7EDC-96F2F6CE0314}"/>
              </a:ext>
            </a:extLst>
          </p:cNvPr>
          <p:cNvGraphicFramePr>
            <a:graphicFrameLocks noGrp="1"/>
          </p:cNvGraphicFramePr>
          <p:nvPr>
            <p:ph idx="1"/>
            <p:extLst>
              <p:ext uri="{D42A27DB-BD31-4B8C-83A1-F6EECF244321}">
                <p14:modId xmlns:p14="http://schemas.microsoft.com/office/powerpoint/2010/main" val="23392605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43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A83CD8-5E68-6F66-35D6-81EFCEA3D06B}"/>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3062-F95A-8ED9-7B23-94266B7E7121}"/>
              </a:ext>
            </a:extLst>
          </p:cNvPr>
          <p:cNvSpPr>
            <a:spLocks noGrp="1"/>
          </p:cNvSpPr>
          <p:nvPr>
            <p:ph type="title"/>
          </p:nvPr>
        </p:nvSpPr>
        <p:spPr>
          <a:xfrm>
            <a:off x="838200" y="365125"/>
            <a:ext cx="10515600" cy="1325563"/>
          </a:xfrm>
        </p:spPr>
        <p:txBody>
          <a:bodyPr>
            <a:normAutofit/>
          </a:bodyPr>
          <a:lstStyle/>
          <a:p>
            <a:r>
              <a:rPr lang="en-GB" dirty="0"/>
              <a:t>Listener Pathway</a:t>
            </a:r>
          </a:p>
        </p:txBody>
      </p:sp>
      <p:graphicFrame>
        <p:nvGraphicFramePr>
          <p:cNvPr id="5" name="Content Placeholder 2">
            <a:extLst>
              <a:ext uri="{FF2B5EF4-FFF2-40B4-BE49-F238E27FC236}">
                <a16:creationId xmlns:a16="http://schemas.microsoft.com/office/drawing/2014/main" id="{6858AF2F-8441-0522-32A6-EA303ADAC88B}"/>
              </a:ext>
            </a:extLst>
          </p:cNvPr>
          <p:cNvGraphicFramePr>
            <a:graphicFrameLocks noGrp="1"/>
          </p:cNvGraphicFramePr>
          <p:nvPr>
            <p:ph idx="1"/>
            <p:extLst>
              <p:ext uri="{D42A27DB-BD31-4B8C-83A1-F6EECF244321}">
                <p14:modId xmlns:p14="http://schemas.microsoft.com/office/powerpoint/2010/main" val="4185902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90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social media post&#10;&#10;AI-generated content may be incorrect.">
            <a:extLst>
              <a:ext uri="{FF2B5EF4-FFF2-40B4-BE49-F238E27FC236}">
                <a16:creationId xmlns:a16="http://schemas.microsoft.com/office/drawing/2014/main" id="{E88A4B3D-8566-AE0E-8271-D46F0AB41D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5235" y="643466"/>
            <a:ext cx="3941530" cy="5571067"/>
          </a:xfrm>
          <a:prstGeom prst="rect">
            <a:avLst/>
          </a:prstGeom>
        </p:spPr>
      </p:pic>
    </p:spTree>
    <p:extLst>
      <p:ext uri="{BB962C8B-B14F-4D97-AF65-F5344CB8AC3E}">
        <p14:creationId xmlns:p14="http://schemas.microsoft.com/office/powerpoint/2010/main" val="51770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98C9D9-0766-862B-DDB2-D22B2C0193E8}"/>
              </a:ext>
            </a:extLst>
          </p:cNvPr>
          <p:cNvSpPr>
            <a:spLocks noGrp="1"/>
          </p:cNvSpPr>
          <p:nvPr>
            <p:ph type="title"/>
          </p:nvPr>
        </p:nvSpPr>
        <p:spPr>
          <a:xfrm>
            <a:off x="1137034" y="609600"/>
            <a:ext cx="6881026" cy="1322887"/>
          </a:xfrm>
        </p:spPr>
        <p:txBody>
          <a:bodyPr>
            <a:normAutofit/>
          </a:bodyPr>
          <a:lstStyle/>
          <a:p>
            <a:r>
              <a:rPr lang="en-GB" dirty="0"/>
              <a:t>Client journey  </a:t>
            </a:r>
          </a:p>
        </p:txBody>
      </p:sp>
      <p:sp>
        <p:nvSpPr>
          <p:cNvPr id="3" name="Content Placeholder 2">
            <a:extLst>
              <a:ext uri="{FF2B5EF4-FFF2-40B4-BE49-F238E27FC236}">
                <a16:creationId xmlns:a16="http://schemas.microsoft.com/office/drawing/2014/main" id="{412455D8-22D9-899A-6AB6-BEADDDB6572F}"/>
              </a:ext>
            </a:extLst>
          </p:cNvPr>
          <p:cNvSpPr>
            <a:spLocks noGrp="1"/>
          </p:cNvSpPr>
          <p:nvPr>
            <p:ph idx="1"/>
          </p:nvPr>
        </p:nvSpPr>
        <p:spPr>
          <a:xfrm>
            <a:off x="1137034" y="2194102"/>
            <a:ext cx="6573951" cy="3908585"/>
          </a:xfrm>
        </p:spPr>
        <p:txBody>
          <a:bodyPr>
            <a:noAutofit/>
          </a:bodyPr>
          <a:lstStyle/>
          <a:p>
            <a:r>
              <a:rPr lang="en-GB" b="1" dirty="0">
                <a:solidFill>
                  <a:schemeClr val="accent6"/>
                </a:solidFill>
              </a:rPr>
              <a:t>Client is assessed usually on phone</a:t>
            </a:r>
          </a:p>
          <a:p>
            <a:r>
              <a:rPr lang="en-GB" b="1" dirty="0">
                <a:solidFill>
                  <a:srgbClr val="00B0F0"/>
                </a:solidFill>
              </a:rPr>
              <a:t>Client is triaged on the phone for the listening service</a:t>
            </a:r>
          </a:p>
          <a:p>
            <a:r>
              <a:rPr lang="en-GB" b="1" dirty="0">
                <a:solidFill>
                  <a:schemeClr val="accent6"/>
                </a:solidFill>
              </a:rPr>
              <a:t>Client waits up to 6 months for counselling to start</a:t>
            </a:r>
          </a:p>
          <a:p>
            <a:r>
              <a:rPr lang="en-GB" b="1" dirty="0">
                <a:solidFill>
                  <a:srgbClr val="00B0F0"/>
                </a:solidFill>
              </a:rPr>
              <a:t>Client is referred to listening service and is seen within a month</a:t>
            </a:r>
          </a:p>
          <a:p>
            <a:endParaRPr lang="en-GB" dirty="0"/>
          </a:p>
        </p:txBody>
      </p:sp>
      <p:pic>
        <p:nvPicPr>
          <p:cNvPr id="4" name="Picture 3">
            <a:extLst>
              <a:ext uri="{FF2B5EF4-FFF2-40B4-BE49-F238E27FC236}">
                <a16:creationId xmlns:a16="http://schemas.microsoft.com/office/drawing/2014/main" id="{49DDC097-4B5F-8C18-61E8-25D13DD01076}"/>
              </a:ext>
            </a:extLst>
          </p:cNvPr>
          <p:cNvPicPr>
            <a:picLocks noChangeAspect="1"/>
          </p:cNvPicPr>
          <p:nvPr/>
        </p:nvPicPr>
        <p:blipFill rotWithShape="1">
          <a:blip r:embed="rId2">
            <a:extLst>
              <a:ext uri="{28A0092B-C50C-407E-A947-70E740481C1C}">
                <a14:useLocalDpi xmlns:a14="http://schemas.microsoft.com/office/drawing/2010/main" val="0"/>
              </a:ext>
            </a:extLst>
          </a:blip>
          <a:srcRect l="524" r="3268" b="-3"/>
          <a:stretch/>
        </p:blipFill>
        <p:spPr>
          <a:xfrm>
            <a:off x="8795981" y="1932896"/>
            <a:ext cx="2906973" cy="3021638"/>
          </a:xfrm>
          <a:prstGeom prst="rect">
            <a:avLst/>
          </a:prstGeom>
        </p:spPr>
      </p:pic>
    </p:spTree>
    <p:extLst>
      <p:ext uri="{BB962C8B-B14F-4D97-AF65-F5344CB8AC3E}">
        <p14:creationId xmlns:p14="http://schemas.microsoft.com/office/powerpoint/2010/main" val="323367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9829B-1AD7-3187-7C58-3D71D4C395A4}"/>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4F9B56E-C023-5FA7-EBF6-AAF3E00EE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5A74E29-0539-24C5-70C1-BCB4B0379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37E33E-31A3-BD45-AADD-F86A80802E42}"/>
              </a:ext>
            </a:extLst>
          </p:cNvPr>
          <p:cNvSpPr>
            <a:spLocks noGrp="1"/>
          </p:cNvSpPr>
          <p:nvPr>
            <p:ph type="title"/>
          </p:nvPr>
        </p:nvSpPr>
        <p:spPr>
          <a:xfrm>
            <a:off x="1137034" y="609600"/>
            <a:ext cx="6881026" cy="1322887"/>
          </a:xfrm>
        </p:spPr>
        <p:txBody>
          <a:bodyPr>
            <a:normAutofit/>
          </a:bodyPr>
          <a:lstStyle/>
          <a:p>
            <a:r>
              <a:rPr lang="en-GB" dirty="0"/>
              <a:t>Client journey  </a:t>
            </a:r>
          </a:p>
        </p:txBody>
      </p:sp>
      <p:sp>
        <p:nvSpPr>
          <p:cNvPr id="3" name="Content Placeholder 2">
            <a:extLst>
              <a:ext uri="{FF2B5EF4-FFF2-40B4-BE49-F238E27FC236}">
                <a16:creationId xmlns:a16="http://schemas.microsoft.com/office/drawing/2014/main" id="{BC53A3BB-A77F-D184-32E4-3BA496CB8DE2}"/>
              </a:ext>
            </a:extLst>
          </p:cNvPr>
          <p:cNvSpPr>
            <a:spLocks noGrp="1"/>
          </p:cNvSpPr>
          <p:nvPr>
            <p:ph idx="1"/>
          </p:nvPr>
        </p:nvSpPr>
        <p:spPr>
          <a:xfrm>
            <a:off x="1137034" y="1707502"/>
            <a:ext cx="6573951" cy="4395185"/>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Any risk or safeguarding concerns are passed to parent, school safeguarding team, Social Care or GP as appropriate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chemeClr val="accent6"/>
                </a:solidFill>
                <a:effectLst/>
                <a:uLnTx/>
                <a:uFillTx/>
                <a:latin typeface="Calibri" panose="020F0502020204030204"/>
                <a:ea typeface="+mn-ea"/>
                <a:cs typeface="+mn-cs"/>
              </a:rPr>
              <a:t>Clients have 12 counselling sessions of 50 minutes, this can be extended for 6 or more sessions (costs £15 per session)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00B0F0"/>
                </a:solidFill>
                <a:effectLst/>
                <a:uLnTx/>
                <a:uFillTx/>
                <a:latin typeface="Calibri" panose="020F0502020204030204"/>
                <a:ea typeface="+mn-ea"/>
                <a:cs typeface="+mn-cs"/>
              </a:rPr>
              <a:t>Clients have 5 listening sessions of 35 minutes each, this can be extended x 5</a:t>
            </a:r>
          </a:p>
          <a:p>
            <a:pPr marL="0" marR="0" lvl="0" indent="0" algn="l" defTabSz="914400" rtl="0" eaLnBrk="1" fontAlgn="auto" latinLnBrk="0" hangingPunct="1">
              <a:lnSpc>
                <a:spcPct val="90000"/>
              </a:lnSpc>
              <a:spcBef>
                <a:spcPts val="1000"/>
              </a:spcBef>
              <a:spcAft>
                <a:spcPts val="0"/>
              </a:spcAft>
              <a:buClrTx/>
              <a:buSzTx/>
              <a:buNone/>
              <a:tabLst/>
              <a:defRPr/>
            </a:pPr>
            <a:r>
              <a:rPr lang="en-GB" b="1" dirty="0">
                <a:solidFill>
                  <a:srgbClr val="00B0F0"/>
                </a:solidFill>
                <a:latin typeface="Calibri" panose="020F0502020204030204"/>
              </a:rPr>
              <a:t>   (free)</a:t>
            </a:r>
            <a:endParaRPr kumimoji="0" lang="en-GB" sz="2800" b="1"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indent="0">
              <a:buNone/>
            </a:pPr>
            <a:endParaRPr lang="en-GB" dirty="0"/>
          </a:p>
        </p:txBody>
      </p:sp>
      <p:pic>
        <p:nvPicPr>
          <p:cNvPr id="4" name="Picture 3">
            <a:extLst>
              <a:ext uri="{FF2B5EF4-FFF2-40B4-BE49-F238E27FC236}">
                <a16:creationId xmlns:a16="http://schemas.microsoft.com/office/drawing/2014/main" id="{BB6A1FFB-6E6A-83A3-13DF-C61054710015}"/>
              </a:ext>
            </a:extLst>
          </p:cNvPr>
          <p:cNvPicPr>
            <a:picLocks noChangeAspect="1"/>
          </p:cNvPicPr>
          <p:nvPr/>
        </p:nvPicPr>
        <p:blipFill rotWithShape="1">
          <a:blip r:embed="rId2">
            <a:extLst>
              <a:ext uri="{28A0092B-C50C-407E-A947-70E740481C1C}">
                <a14:useLocalDpi xmlns:a14="http://schemas.microsoft.com/office/drawing/2010/main" val="0"/>
              </a:ext>
            </a:extLst>
          </a:blip>
          <a:srcRect l="524" r="3268" b="-3"/>
          <a:stretch/>
        </p:blipFill>
        <p:spPr>
          <a:xfrm>
            <a:off x="8795981" y="1932896"/>
            <a:ext cx="2906973" cy="3021638"/>
          </a:xfrm>
          <a:prstGeom prst="rect">
            <a:avLst/>
          </a:prstGeom>
        </p:spPr>
      </p:pic>
    </p:spTree>
    <p:extLst>
      <p:ext uri="{BB962C8B-B14F-4D97-AF65-F5344CB8AC3E}">
        <p14:creationId xmlns:p14="http://schemas.microsoft.com/office/powerpoint/2010/main" val="133117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5B021C-302A-41C5-5A0C-3375AA8BBF39}"/>
              </a:ext>
            </a:extLst>
          </p:cNvPr>
          <p:cNvSpPr>
            <a:spLocks noGrp="1"/>
          </p:cNvSpPr>
          <p:nvPr>
            <p:ph type="title"/>
          </p:nvPr>
        </p:nvSpPr>
        <p:spPr>
          <a:xfrm>
            <a:off x="5526156" y="365126"/>
            <a:ext cx="5827643" cy="752842"/>
          </a:xfrm>
        </p:spPr>
        <p:txBody>
          <a:bodyPr anchor="b">
            <a:normAutofit/>
          </a:bodyPr>
          <a:lstStyle/>
          <a:p>
            <a:r>
              <a:rPr lang="en-GB" dirty="0"/>
              <a:t>Problems we work with:</a:t>
            </a:r>
          </a:p>
        </p:txBody>
      </p:sp>
      <p:pic>
        <p:nvPicPr>
          <p:cNvPr id="4" name="Picture 3">
            <a:extLst>
              <a:ext uri="{FF2B5EF4-FFF2-40B4-BE49-F238E27FC236}">
                <a16:creationId xmlns:a16="http://schemas.microsoft.com/office/drawing/2014/main" id="{F7A78A73-A1AC-F3FF-22FA-8D7F8CF4C324}"/>
              </a:ext>
            </a:extLst>
          </p:cNvPr>
          <p:cNvPicPr>
            <a:picLocks noChangeAspect="1"/>
          </p:cNvPicPr>
          <p:nvPr/>
        </p:nvPicPr>
        <p:blipFill rotWithShape="1">
          <a:blip r:embed="rId2">
            <a:extLst>
              <a:ext uri="{28A0092B-C50C-407E-A947-70E740481C1C}">
                <a14:useLocalDpi xmlns:a14="http://schemas.microsoft.com/office/drawing/2010/main" val="0"/>
              </a:ext>
            </a:extLst>
          </a:blip>
          <a:srcRect b="303"/>
          <a:stretch/>
        </p:blipFill>
        <p:spPr>
          <a:xfrm>
            <a:off x="1068475" y="2782956"/>
            <a:ext cx="3459514" cy="3449030"/>
          </a:xfrm>
          <a:prstGeom prst="rect">
            <a:avLst/>
          </a:prstGeom>
        </p:spPr>
      </p:pic>
      <p:sp>
        <p:nvSpPr>
          <p:cNvPr id="3" name="Content Placeholder 2">
            <a:extLst>
              <a:ext uri="{FF2B5EF4-FFF2-40B4-BE49-F238E27FC236}">
                <a16:creationId xmlns:a16="http://schemas.microsoft.com/office/drawing/2014/main" id="{21F7AAA5-45C8-94CC-EB56-2B1EC0AE0997}"/>
              </a:ext>
            </a:extLst>
          </p:cNvPr>
          <p:cNvSpPr>
            <a:spLocks noGrp="1"/>
          </p:cNvSpPr>
          <p:nvPr>
            <p:ph idx="1"/>
          </p:nvPr>
        </p:nvSpPr>
        <p:spPr>
          <a:xfrm>
            <a:off x="5526156" y="1333501"/>
            <a:ext cx="5827644" cy="4843462"/>
          </a:xfrm>
        </p:spPr>
        <p:txBody>
          <a:bodyPr anchor="t">
            <a:noAutofit/>
          </a:bodyPr>
          <a:lstStyle/>
          <a:p>
            <a:r>
              <a:rPr lang="en-GB" dirty="0"/>
              <a:t>Low Mood/depression</a:t>
            </a:r>
          </a:p>
          <a:p>
            <a:r>
              <a:rPr lang="en-GB" dirty="0"/>
              <a:t>Anxiety/panic</a:t>
            </a:r>
          </a:p>
          <a:p>
            <a:r>
              <a:rPr lang="en-GB" dirty="0"/>
              <a:t>School avoidance</a:t>
            </a:r>
          </a:p>
          <a:p>
            <a:r>
              <a:rPr lang="en-GB" dirty="0"/>
              <a:t>Low self-esteem</a:t>
            </a:r>
          </a:p>
          <a:p>
            <a:r>
              <a:rPr lang="en-GB" dirty="0"/>
              <a:t>Relationship problems</a:t>
            </a:r>
          </a:p>
          <a:p>
            <a:r>
              <a:rPr lang="en-GB" dirty="0"/>
              <a:t>Childhood events</a:t>
            </a:r>
          </a:p>
          <a:p>
            <a:r>
              <a:rPr lang="en-GB" dirty="0"/>
              <a:t>Past trauma</a:t>
            </a:r>
          </a:p>
          <a:p>
            <a:r>
              <a:rPr lang="en-GB" dirty="0"/>
              <a:t>Bereavement</a:t>
            </a:r>
          </a:p>
          <a:p>
            <a:r>
              <a:rPr lang="en-GB" dirty="0"/>
              <a:t>Stress</a:t>
            </a:r>
          </a:p>
          <a:p>
            <a:r>
              <a:rPr lang="en-GB" dirty="0"/>
              <a:t>Self-harm and suicidal ideation</a:t>
            </a:r>
          </a:p>
        </p:txBody>
      </p:sp>
    </p:spTree>
    <p:extLst>
      <p:ext uri="{BB962C8B-B14F-4D97-AF65-F5344CB8AC3E}">
        <p14:creationId xmlns:p14="http://schemas.microsoft.com/office/powerpoint/2010/main" val="263151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B96B2D-47B1-E031-0087-8BE0594E677A}"/>
              </a:ext>
            </a:extLst>
          </p:cNvPr>
          <p:cNvSpPr>
            <a:spLocks noGrp="1"/>
          </p:cNvSpPr>
          <p:nvPr>
            <p:ph type="title"/>
          </p:nvPr>
        </p:nvSpPr>
        <p:spPr>
          <a:xfrm>
            <a:off x="5526156" y="365125"/>
            <a:ext cx="5827643" cy="1433433"/>
          </a:xfrm>
        </p:spPr>
        <p:txBody>
          <a:bodyPr anchor="b">
            <a:normAutofit/>
          </a:bodyPr>
          <a:lstStyle/>
          <a:p>
            <a:r>
              <a:rPr lang="en-GB" dirty="0"/>
              <a:t>What we don’t do  </a:t>
            </a:r>
          </a:p>
        </p:txBody>
      </p:sp>
      <p:pic>
        <p:nvPicPr>
          <p:cNvPr id="4" name="Picture 3">
            <a:extLst>
              <a:ext uri="{FF2B5EF4-FFF2-40B4-BE49-F238E27FC236}">
                <a16:creationId xmlns:a16="http://schemas.microsoft.com/office/drawing/2014/main" id="{4C58CCF9-F89F-92FF-A1E6-5C9C23D4E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076" y="2727933"/>
            <a:ext cx="3449030" cy="3449030"/>
          </a:xfrm>
          <a:prstGeom prst="rect">
            <a:avLst/>
          </a:prstGeom>
        </p:spPr>
      </p:pic>
      <p:sp>
        <p:nvSpPr>
          <p:cNvPr id="3" name="Content Placeholder 2">
            <a:extLst>
              <a:ext uri="{FF2B5EF4-FFF2-40B4-BE49-F238E27FC236}">
                <a16:creationId xmlns:a16="http://schemas.microsoft.com/office/drawing/2014/main" id="{98C65B62-A56A-4BE1-9100-204966E46894}"/>
              </a:ext>
            </a:extLst>
          </p:cNvPr>
          <p:cNvSpPr>
            <a:spLocks noGrp="1"/>
          </p:cNvSpPr>
          <p:nvPr>
            <p:ph idx="1"/>
          </p:nvPr>
        </p:nvSpPr>
        <p:spPr>
          <a:xfrm>
            <a:off x="4926562" y="1978089"/>
            <a:ext cx="6427237" cy="4198873"/>
          </a:xfrm>
        </p:spPr>
        <p:txBody>
          <a:bodyPr anchor="t">
            <a:normAutofit lnSpcReduction="10000"/>
          </a:bodyPr>
          <a:lstStyle/>
          <a:p>
            <a:r>
              <a:rPr lang="en-GB" sz="2000" dirty="0"/>
              <a:t>Work with families/parents/couples </a:t>
            </a:r>
          </a:p>
          <a:p>
            <a:r>
              <a:rPr lang="en-GB" sz="2000" dirty="0"/>
              <a:t>Work with young people who are actively suicidal</a:t>
            </a:r>
          </a:p>
          <a:p>
            <a:r>
              <a:rPr lang="en-GB" sz="2000" dirty="0"/>
              <a:t>Work with people who are addicted or under the influence of drugs/alcohol</a:t>
            </a:r>
          </a:p>
          <a:p>
            <a:r>
              <a:rPr lang="en-GB" sz="2000" dirty="0"/>
              <a:t>Hold risk confidential</a:t>
            </a:r>
          </a:p>
          <a:p>
            <a:r>
              <a:rPr lang="en-GB" sz="2000" dirty="0"/>
              <a:t>Work with couples</a:t>
            </a:r>
          </a:p>
          <a:p>
            <a:r>
              <a:rPr lang="en-GB" sz="2000" dirty="0"/>
              <a:t>Work with people with acute mental health problems</a:t>
            </a:r>
          </a:p>
          <a:p>
            <a:r>
              <a:rPr lang="en-GB" sz="2000" dirty="0"/>
              <a:t>Work with young people who have been forced to attend counselling</a:t>
            </a:r>
          </a:p>
          <a:p>
            <a:r>
              <a:rPr lang="en-GB" sz="2000" dirty="0"/>
              <a:t>Work with under 11 year olds</a:t>
            </a:r>
          </a:p>
          <a:p>
            <a:r>
              <a:rPr lang="en-GB" sz="2000" dirty="0"/>
              <a:t>Open ended counselling</a:t>
            </a:r>
          </a:p>
          <a:p>
            <a:r>
              <a:rPr lang="en-GB" sz="2000" dirty="0"/>
              <a:t>Act as an emergency service</a:t>
            </a:r>
          </a:p>
          <a:p>
            <a:endParaRPr lang="en-GB" sz="1700" dirty="0"/>
          </a:p>
        </p:txBody>
      </p:sp>
    </p:spTree>
    <p:extLst>
      <p:ext uri="{BB962C8B-B14F-4D97-AF65-F5344CB8AC3E}">
        <p14:creationId xmlns:p14="http://schemas.microsoft.com/office/powerpoint/2010/main" val="361435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5eb11d-e801-457c-9641-4462f71e10d5" xsi:nil="true"/>
    <lcf76f155ced4ddcb4097134ff3c332f xmlns="cffb76a8-9024-4bfc-a43b-be44bc43c1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EA9E8B349DAD45892EF49D61DA15F3" ma:contentTypeVersion="19" ma:contentTypeDescription="Create a new document." ma:contentTypeScope="" ma:versionID="c4947817893edd352331e56c68ff96c0">
  <xsd:schema xmlns:xsd="http://www.w3.org/2001/XMLSchema" xmlns:xs="http://www.w3.org/2001/XMLSchema" xmlns:p="http://schemas.microsoft.com/office/2006/metadata/properties" xmlns:ns2="cffb76a8-9024-4bfc-a43b-be44bc43c16f" xmlns:ns3="ef5eb11d-e801-457c-9641-4462f71e10d5" targetNamespace="http://schemas.microsoft.com/office/2006/metadata/properties" ma:root="true" ma:fieldsID="f77f6a4081406ce21082dc494e5123c0" ns2:_="" ns3:_="">
    <xsd:import namespace="cffb76a8-9024-4bfc-a43b-be44bc43c16f"/>
    <xsd:import namespace="ef5eb11d-e801-457c-9641-4462f71e10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b76a8-9024-4bfc-a43b-be44bc43c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22456b-244c-4bab-bafb-596099f7b7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5eb11d-e801-457c-9641-4462f71e10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006479-e2af-468d-a640-c8927ecd2245}" ma:internalName="TaxCatchAll" ma:showField="CatchAllData" ma:web="ef5eb11d-e801-457c-9641-4462f71e1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59553-4B31-464C-BF83-03317C1833D3}">
  <ds:schemaRefs>
    <ds:schemaRef ds:uri="http://schemas.microsoft.com/sharepoint/v3/contenttype/forms"/>
  </ds:schemaRefs>
</ds:datastoreItem>
</file>

<file path=customXml/itemProps2.xml><?xml version="1.0" encoding="utf-8"?>
<ds:datastoreItem xmlns:ds="http://schemas.openxmlformats.org/officeDocument/2006/customXml" ds:itemID="{942BD089-BF42-4480-BF8C-0BABBB20F1A7}">
  <ds:schemaRefs>
    <ds:schemaRef ds:uri="http://purl.org/dc/dcmitype/"/>
    <ds:schemaRef ds:uri="9672fd3d-5152-465e-b984-dabada13d663"/>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f57e9604-6789-46eb-8904-4004f5ab0385"/>
    <ds:schemaRef ds:uri="http://purl.org/dc/elements/1.1/"/>
  </ds:schemaRefs>
</ds:datastoreItem>
</file>

<file path=customXml/itemProps3.xml><?xml version="1.0" encoding="utf-8"?>
<ds:datastoreItem xmlns:ds="http://schemas.openxmlformats.org/officeDocument/2006/customXml" ds:itemID="{44D86E07-B08C-4AD5-8FDA-16448556BAEF}"/>
</file>

<file path=docProps/app.xml><?xml version="1.0" encoding="utf-8"?>
<Properties xmlns="http://schemas.openxmlformats.org/officeDocument/2006/extended-properties" xmlns:vt="http://schemas.openxmlformats.org/officeDocument/2006/docPropsVTypes">
  <Template/>
  <TotalTime>3884</TotalTime>
  <Words>596</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Numbers</vt:lpstr>
      <vt:lpstr>Referral process  </vt:lpstr>
      <vt:lpstr>Listener Pathway</vt:lpstr>
      <vt:lpstr>PowerPoint Presentation</vt:lpstr>
      <vt:lpstr>Client journey  </vt:lpstr>
      <vt:lpstr>Client journey  </vt:lpstr>
      <vt:lpstr>Problems we work with:</vt:lpstr>
      <vt:lpstr>What we don’t do  </vt:lpstr>
      <vt:lpstr>Typical presentations for Listening Service</vt:lpstr>
      <vt:lpstr>What we do in Counselling sessions                                   </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Wellspring Director</dc:creator>
  <cp:lastModifiedBy>Wellspring Director</cp:lastModifiedBy>
  <cp:revision>14</cp:revision>
  <cp:lastPrinted>2025-05-20T14:07:01Z</cp:lastPrinted>
  <dcterms:created xsi:type="dcterms:W3CDTF">2023-03-14T13:30:50Z</dcterms:created>
  <dcterms:modified xsi:type="dcterms:W3CDTF">2026-05-06T10:31:22Z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0x010100CAEA9E8B349DAD45892EF49D61DA15F3</vt:lpwstr>
  </property>
  <property fmtid="{D5CDD505-2E9C-101B-9397-08002B2CF9AE}" pid="3" name="MediaServiceImageTags">
    <vt:lpwstr/>
  </property>
</Properties>
</file>