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1"/>
  </p:notesMasterIdLst>
  <p:sldIdLst>
    <p:sldId id="256" r:id="rId2"/>
    <p:sldId id="280" r:id="rId3"/>
    <p:sldId id="278" r:id="rId4"/>
    <p:sldId id="279" r:id="rId5"/>
    <p:sldId id="276" r:id="rId6"/>
    <p:sldId id="275" r:id="rId7"/>
    <p:sldId id="277" r:id="rId8"/>
    <p:sldId id="281" r:id="rId9"/>
    <p:sldId id="282" r:id="rId10"/>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86" d="100"/>
          <a:sy n="86" d="100"/>
        </p:scale>
        <p:origin x="33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4D1551-B969-4C1F-9784-49CDEDA9FA81}" type="datetimeFigureOut">
              <a:t>1/29/2026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40B141-1458-4124-99C0-64E712CB54A1}" type="slidenum">
              <a:t>‹#›</a:t>
            </a:fld>
            <a:endParaRPr lang="en-GB"/>
          </a:p>
        </p:txBody>
      </p:sp>
    </p:spTree>
    <p:extLst>
      <p:ext uri="{BB962C8B-B14F-4D97-AF65-F5344CB8AC3E}">
        <p14:creationId xmlns:p14="http://schemas.microsoft.com/office/powerpoint/2010/main" val="1093571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2tic4wvo1iusb.cloudfront.net/production/eef-guidance-reports/metacognition/EEF_Metacognition_and_self-regulated_learning.pdf?v=1704269214"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Bef>
                <a:spcPts val="1000"/>
              </a:spcBef>
              <a:buFont typeface="Arial"/>
              <a:buChar char="•"/>
            </a:pPr>
            <a:r>
              <a:rPr lang="en-GB" b="1">
                <a:solidFill>
                  <a:srgbClr val="263238"/>
                </a:solidFill>
                <a:highlight>
                  <a:srgbClr val="FBE9E7"/>
                </a:highlight>
              </a:rPr>
              <a:t>1. Be inclusive by design, promoting positive relationships and attitudes</a:t>
            </a:r>
            <a:endParaRPr lang="en-GB">
              <a:solidFill>
                <a:srgbClr val="FFFFFF"/>
              </a:solidFill>
            </a:endParaRPr>
          </a:p>
          <a:p>
            <a:pPr marL="285750" indent="-285750">
              <a:spcBef>
                <a:spcPts val="1000"/>
              </a:spcBef>
              <a:buFont typeface="Arial"/>
              <a:buChar char="•"/>
            </a:pPr>
            <a:r>
              <a:rPr lang="en-GB">
                <a:solidFill>
                  <a:srgbClr val="263238"/>
                </a:solidFill>
                <a:highlight>
                  <a:srgbClr val="FBE9E7"/>
                </a:highlight>
              </a:rPr>
              <a:t>Creating a positive and supportive environment for all pupils means reinforcing a shared language, activity, routines and strategies throughout the school. Effective teaching and learning requires positive relationships and interactions between teachers and pupils</a:t>
            </a:r>
            <a:endParaRPr lang="en-GB">
              <a:solidFill>
                <a:srgbClr val="FFFFFF"/>
              </a:solidFill>
            </a:endParaRPr>
          </a:p>
          <a:p>
            <a:pPr marL="285750" indent="-285750">
              <a:spcBef>
                <a:spcPts val="1000"/>
              </a:spcBef>
              <a:buFont typeface="Arial"/>
              <a:buChar char="•"/>
            </a:pPr>
            <a:r>
              <a:rPr lang="en-GB" b="1">
                <a:solidFill>
                  <a:srgbClr val="263238"/>
                </a:solidFill>
                <a:highlight>
                  <a:srgbClr val="FBE9E7"/>
                </a:highlight>
              </a:rPr>
              <a:t>2. Promote positive relationships and active engagement for all pupils</a:t>
            </a:r>
            <a:endParaRPr lang="en-GB">
              <a:solidFill>
                <a:srgbClr val="FFFFFF"/>
              </a:solidFill>
            </a:endParaRPr>
          </a:p>
          <a:p>
            <a:pPr marL="285750" indent="-285750">
              <a:spcBef>
                <a:spcPts val="1000"/>
              </a:spcBef>
              <a:buFont typeface="Arial"/>
              <a:buChar char="•"/>
            </a:pPr>
            <a:r>
              <a:rPr lang="en-GB" dirty="0">
                <a:solidFill>
                  <a:srgbClr val="263238"/>
                </a:solidFill>
                <a:highlight>
                  <a:srgbClr val="FBE9E7"/>
                </a:highlight>
              </a:rPr>
              <a:t>Effective teaching and learning requires positive relationships and interactions between teachers and pupils. Research has suggested that teachers’ attitudes towards the inclusion of pupils with SEND are reflected in the quality of their interactions with pupils. A systematic review exploring approaches to effectively including children with SEND in mainstream classrooms found that teachers with positive attitudes towards the inclusion of children with SEND had better quality interactions with pupils. These teachers saw themselves as responsible for the learning of all pupils and had longer interactions with pupils with SEND, using this time to ensure they fully participated in the class.</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An inclusive school environment for pupils with SEND is also beneficial for all pupils. One recent meta-analysis explored the impact of inclusion on pupils </a:t>
            </a:r>
            <a:r>
              <a:rPr lang="en-GB" i="1" dirty="0">
                <a:solidFill>
                  <a:srgbClr val="263238"/>
                </a:solidFill>
                <a:highlight>
                  <a:srgbClr val="FBE9E7"/>
                </a:highlight>
              </a:rPr>
              <a:t>without</a:t>
            </a:r>
            <a:r>
              <a:rPr lang="en-GB" dirty="0">
                <a:solidFill>
                  <a:srgbClr val="263238"/>
                </a:solidFill>
                <a:highlight>
                  <a:srgbClr val="FBE9E7"/>
                </a:highlight>
              </a:rPr>
              <a:t> SEND and concluded that such an inclusion policy resulted in a weak but positive impact on their academic outcomes.</a:t>
            </a:r>
            <a:endParaRPr lang="en-GB" dirty="0">
              <a:solidFill>
                <a:srgbClr val="FFFFFF"/>
              </a:solidFill>
            </a:endParaRPr>
          </a:p>
          <a:p>
            <a:pPr marL="285750" indent="-285750">
              <a:spcBef>
                <a:spcPts val="1000"/>
              </a:spcBef>
              <a:buFont typeface="Arial"/>
              <a:buChar char="•"/>
            </a:pPr>
            <a:r>
              <a:rPr lang="en-GB" b="1" dirty="0">
                <a:solidFill>
                  <a:srgbClr val="263238"/>
                </a:solidFill>
                <a:highlight>
                  <a:srgbClr val="FBE9E7"/>
                </a:highlight>
              </a:rPr>
              <a:t>3. Adopt a positive and proactive approach to behaviour for learning</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Where behaviour is good in schools, it is easier for pupils to forge strong positive relationships both with their peers and with staff, which can create a more inclusive environment in which pupils feel seen, understood and safe. This is important not only for a positive and enjoyable school culture, but it is also likely to support attendance where absences or internal truancy may be caused by pupils not feeling they fully ‘belong’ in the school.</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There is strong evidence that a proactive, positive and supportive approach to behaviour will benefit all pupils and can reduce the challenging behaviours. This includes:</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Encouraging and rewarding positive behaviour.</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Explicitly prompting, modelling and reinforcing positive behaviours.</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Understanding reasons behind pupil behaviour and addressing these where possible.</a:t>
            </a:r>
            <a:endParaRPr lang="en-GB" dirty="0">
              <a:solidFill>
                <a:srgbClr val="FFFFFF"/>
              </a:solidFill>
            </a:endParaRPr>
          </a:p>
          <a:p>
            <a:pPr marL="285750" indent="-285750">
              <a:spcBef>
                <a:spcPts val="1000"/>
              </a:spcBef>
              <a:buFont typeface="Arial"/>
              <a:buChar char="•"/>
            </a:pPr>
            <a:r>
              <a:rPr lang="en-GB" dirty="0">
                <a:solidFill>
                  <a:srgbClr val="263238"/>
                </a:solidFill>
                <a:highlight>
                  <a:srgbClr val="FBE9E7"/>
                </a:highlight>
              </a:rPr>
              <a:t>The general climate for learning can be improved through the explicit teaching of learning behaviours alongside managing misbehaviour. Several high-quality studies suggest the benefit of teaching learning behaviours and self-regulation. For more information, see Improving Behaviour in Schools, and the </a:t>
            </a:r>
            <a:r>
              <a:rPr lang="en-GB" b="1" dirty="0">
                <a:solidFill>
                  <a:srgbClr val="263238"/>
                </a:solidFill>
                <a:highlight>
                  <a:srgbClr val="FBE9E7"/>
                </a:highlight>
                <a:hlinkClick r:id="rId3"/>
              </a:rPr>
              <a:t>Metacognition and Self-Regulation guidance report</a:t>
            </a:r>
            <a:r>
              <a:rPr lang="en-GB" dirty="0">
                <a:solidFill>
                  <a:srgbClr val="263238"/>
                </a:solidFill>
                <a:highlight>
                  <a:srgbClr val="FBE9E7"/>
                </a:highlight>
              </a:rPr>
              <a:t>.</a:t>
            </a:r>
            <a:endParaRPr lang="en-GB" dirty="0"/>
          </a:p>
        </p:txBody>
      </p:sp>
      <p:sp>
        <p:nvSpPr>
          <p:cNvPr id="4" name="Slide Number Placeholder 3"/>
          <p:cNvSpPr>
            <a:spLocks noGrp="1"/>
          </p:cNvSpPr>
          <p:nvPr>
            <p:ph type="sldNum" sz="quarter" idx="5"/>
          </p:nvPr>
        </p:nvSpPr>
        <p:spPr/>
        <p:txBody>
          <a:bodyPr/>
          <a:lstStyle/>
          <a:p>
            <a:fld id="{A040B141-1458-4124-99C0-64E712CB54A1}" type="slidenum">
              <a:rPr lang="en-GB"/>
              <a:t>2</a:t>
            </a:fld>
            <a:endParaRPr lang="en-GB"/>
          </a:p>
        </p:txBody>
      </p:sp>
    </p:spTree>
    <p:extLst>
      <p:ext uri="{BB962C8B-B14F-4D97-AF65-F5344CB8AC3E}">
        <p14:creationId xmlns:p14="http://schemas.microsoft.com/office/powerpoint/2010/main" val="3638776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322022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463379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917669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dirty="0"/>
              <a:t>Click to edit Master title style</a:t>
            </a:r>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668907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68381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627706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917456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4085976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374202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796027F-7875-4030-9381-8BD8C4F21935}"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363700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71631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796027F-7875-4030-9381-8BD8C4F21935}" type="datetimeFigureOut">
              <a:rPr lang="en-US" dirty="0"/>
              <a:t>1/29/2026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5723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96027F-7875-4030-9381-8BD8C4F21935}" type="datetimeFigureOut">
              <a:rPr lang="en-US" dirty="0"/>
              <a:t>1/29/2026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151047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73919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273930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1/29/2026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67349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290476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1/29/2026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extLst>
      <p:ext uri="{BB962C8B-B14F-4D97-AF65-F5344CB8AC3E}">
        <p14:creationId xmlns:p14="http://schemas.microsoft.com/office/powerpoint/2010/main" val="83368437"/>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hyperlink" Target="https://beaconschoolsupport.co.uk/podcast/7-reasons-why-good-behaviour-policies-fail-in-good-schools-and-what-leaders-miss" TargetMode="Externa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66850"/>
            <a:ext cx="7568358" cy="3301006"/>
          </a:xfrm>
        </p:spPr>
        <p:txBody>
          <a:bodyPr/>
          <a:lstStyle/>
          <a:p>
            <a:pPr>
              <a:spcBef>
                <a:spcPts val="1000"/>
              </a:spcBef>
            </a:pPr>
            <a:r>
              <a:rPr lang="en-US" sz="3200" b="1" cap="all" dirty="0">
                <a:solidFill>
                  <a:srgbClr val="FFFFFF"/>
                </a:solidFill>
                <a:latin typeface="Century Gothic"/>
                <a:ea typeface="Calibri"/>
                <a:cs typeface="Calibri"/>
              </a:rPr>
              <a:t>Pre panel Checklist: improving our inclusion practice and ensuring consistency across the county</a:t>
            </a:r>
            <a:endParaRPr lang="en-US" sz="3200">
              <a:solidFill>
                <a:srgbClr val="FFFFFF"/>
              </a:solidFill>
              <a:latin typeface="Century Gothic"/>
              <a:ea typeface="Calibri"/>
              <a:cs typeface="Calibri"/>
            </a:endParaRPr>
          </a:p>
          <a:p>
            <a:pPr>
              <a:spcBef>
                <a:spcPts val="1000"/>
              </a:spcBef>
            </a:pPr>
            <a:r>
              <a:rPr lang="en-US" sz="3200" b="1" cap="all" dirty="0">
                <a:solidFill>
                  <a:srgbClr val="FFFFFF"/>
                </a:solidFill>
                <a:latin typeface="Century Gothic"/>
                <a:ea typeface="Calibri"/>
                <a:cs typeface="Calibri"/>
              </a:rPr>
              <a:t>                                Feb 2026</a:t>
            </a:r>
            <a:endParaRPr lang="en-GB" dirty="0">
              <a:latin typeface="Century Gothic"/>
            </a:endParaRPr>
          </a:p>
        </p:txBody>
      </p:sp>
      <p:sp>
        <p:nvSpPr>
          <p:cNvPr id="3" name="Subtitle 2"/>
          <p:cNvSpPr>
            <a:spLocks noGrp="1"/>
          </p:cNvSpPr>
          <p:nvPr>
            <p:ph type="subTitle" idx="1"/>
          </p:nvPr>
        </p:nvSpPr>
        <p:spPr/>
        <p:txBody>
          <a:bodyPr/>
          <a:lstStyle/>
          <a:p>
            <a:endParaRPr lang="en-GB"/>
          </a:p>
        </p:txBody>
      </p:sp>
      <p:pic>
        <p:nvPicPr>
          <p:cNvPr id="6" name="Picture 5" descr="A logo for a company&#10;&#10;Description automatically generated">
            <a:extLst>
              <a:ext uri="{FF2B5EF4-FFF2-40B4-BE49-F238E27FC236}">
                <a16:creationId xmlns:a16="http://schemas.microsoft.com/office/drawing/2014/main" id="{321D9766-405C-9F2E-CE11-06B51610E291}"/>
              </a:ext>
            </a:extLst>
          </p:cNvPr>
          <p:cNvPicPr>
            <a:picLocks noChangeAspect="1"/>
          </p:cNvPicPr>
          <p:nvPr/>
        </p:nvPicPr>
        <p:blipFill>
          <a:blip r:embed="rId2"/>
          <a:stretch>
            <a:fillRect/>
          </a:stretch>
        </p:blipFill>
        <p:spPr>
          <a:xfrm>
            <a:off x="9609932" y="1460610"/>
            <a:ext cx="2273674" cy="2046790"/>
          </a:xfrm>
          <a:prstGeom prst="rect">
            <a:avLst/>
          </a:prstGeom>
        </p:spPr>
      </p:pic>
      <p:pic>
        <p:nvPicPr>
          <p:cNvPr id="8" name="Picture 7" descr="Home | North Somerset Council">
            <a:extLst>
              <a:ext uri="{FF2B5EF4-FFF2-40B4-BE49-F238E27FC236}">
                <a16:creationId xmlns:a16="http://schemas.microsoft.com/office/drawing/2014/main" id="{96D717EE-E8C5-E7D5-B36D-B53EDA6182D0}"/>
              </a:ext>
            </a:extLst>
          </p:cNvPr>
          <p:cNvPicPr>
            <a:picLocks noChangeAspect="1"/>
          </p:cNvPicPr>
          <p:nvPr/>
        </p:nvPicPr>
        <p:blipFill>
          <a:blip r:embed="rId3"/>
          <a:stretch>
            <a:fillRect/>
          </a:stretch>
        </p:blipFill>
        <p:spPr>
          <a:xfrm>
            <a:off x="9222104" y="4072877"/>
            <a:ext cx="2836545" cy="1072355"/>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DEDD74-7C00-F27D-84D6-DA1A30ADE297}"/>
              </a:ext>
            </a:extLst>
          </p:cNvPr>
          <p:cNvSpPr>
            <a:spLocks noGrp="1"/>
          </p:cNvSpPr>
          <p:nvPr>
            <p:ph idx="1"/>
          </p:nvPr>
        </p:nvSpPr>
        <p:spPr>
          <a:xfrm>
            <a:off x="522287" y="4609851"/>
            <a:ext cx="8946541" cy="1295648"/>
          </a:xfrm>
        </p:spPr>
        <p:txBody>
          <a:bodyPr vert="horz" lIns="91440" tIns="45720" rIns="91440" bIns="45720" rtlCol="0" anchor="t">
            <a:normAutofit/>
          </a:bodyPr>
          <a:lstStyle/>
          <a:p>
            <a:endParaRPr lang="en-GB" b="1" dirty="0">
              <a:solidFill>
                <a:srgbClr val="263238"/>
              </a:solidFill>
              <a:highlight>
                <a:srgbClr val="FBE9E7"/>
              </a:highlight>
            </a:endParaRPr>
          </a:p>
          <a:p>
            <a:pPr>
              <a:buClr>
                <a:srgbClr val="EF53A5"/>
              </a:buClr>
            </a:pPr>
            <a:endParaRPr lang="en-GB" dirty="0"/>
          </a:p>
        </p:txBody>
      </p:sp>
      <p:pic>
        <p:nvPicPr>
          <p:cNvPr id="5" name="Picture 4" descr="A logo for a company&#10;&#10;Description automatically generated">
            <a:extLst>
              <a:ext uri="{FF2B5EF4-FFF2-40B4-BE49-F238E27FC236}">
                <a16:creationId xmlns:a16="http://schemas.microsoft.com/office/drawing/2014/main" id="{C4A8FBAF-246A-79A1-52FC-2A616874A849}"/>
              </a:ext>
            </a:extLst>
          </p:cNvPr>
          <p:cNvPicPr>
            <a:picLocks noChangeAspect="1"/>
          </p:cNvPicPr>
          <p:nvPr/>
        </p:nvPicPr>
        <p:blipFill>
          <a:blip r:embed="rId3"/>
          <a:stretch>
            <a:fillRect/>
          </a:stretch>
        </p:blipFill>
        <p:spPr>
          <a:xfrm>
            <a:off x="9620715" y="1710956"/>
            <a:ext cx="2273674" cy="2046790"/>
          </a:xfrm>
          <a:prstGeom prst="rect">
            <a:avLst/>
          </a:prstGeom>
        </p:spPr>
      </p:pic>
      <p:pic>
        <p:nvPicPr>
          <p:cNvPr id="7" name="Picture 6" descr="Home | North Somerset Council">
            <a:extLst>
              <a:ext uri="{FF2B5EF4-FFF2-40B4-BE49-F238E27FC236}">
                <a16:creationId xmlns:a16="http://schemas.microsoft.com/office/drawing/2014/main" id="{15B48327-530B-C9C9-82B0-AAE21D3B406C}"/>
              </a:ext>
            </a:extLst>
          </p:cNvPr>
          <p:cNvPicPr>
            <a:picLocks noChangeAspect="1"/>
          </p:cNvPicPr>
          <p:nvPr/>
        </p:nvPicPr>
        <p:blipFill>
          <a:blip r:embed="rId4"/>
          <a:stretch>
            <a:fillRect/>
          </a:stretch>
        </p:blipFill>
        <p:spPr>
          <a:xfrm>
            <a:off x="9222104" y="4072877"/>
            <a:ext cx="2836545" cy="1072355"/>
          </a:xfrm>
          <a:prstGeom prst="rect">
            <a:avLst/>
          </a:prstGeom>
        </p:spPr>
      </p:pic>
      <p:sp>
        <p:nvSpPr>
          <p:cNvPr id="9" name="Title 8">
            <a:extLst>
              <a:ext uri="{FF2B5EF4-FFF2-40B4-BE49-F238E27FC236}">
                <a16:creationId xmlns:a16="http://schemas.microsoft.com/office/drawing/2014/main" id="{4FCFCC64-C043-A08C-6D21-EC31597035FE}"/>
              </a:ext>
            </a:extLst>
          </p:cNvPr>
          <p:cNvSpPr>
            <a:spLocks noGrp="1"/>
          </p:cNvSpPr>
          <p:nvPr>
            <p:ph type="title"/>
          </p:nvPr>
        </p:nvSpPr>
        <p:spPr/>
        <p:txBody>
          <a:bodyPr/>
          <a:lstStyle/>
          <a:p>
            <a:r>
              <a:rPr lang="en-GB" dirty="0"/>
              <a:t>EEF: Building a culture of community and belonging</a:t>
            </a:r>
          </a:p>
        </p:txBody>
      </p:sp>
      <p:sp>
        <p:nvSpPr>
          <p:cNvPr id="10" name="TextBox 9">
            <a:extLst>
              <a:ext uri="{FF2B5EF4-FFF2-40B4-BE49-F238E27FC236}">
                <a16:creationId xmlns:a16="http://schemas.microsoft.com/office/drawing/2014/main" id="{E0B352AB-CA31-E18A-3818-E10DD3E06C06}"/>
              </a:ext>
            </a:extLst>
          </p:cNvPr>
          <p:cNvSpPr txBox="1"/>
          <p:nvPr/>
        </p:nvSpPr>
        <p:spPr>
          <a:xfrm>
            <a:off x="896937" y="2119312"/>
            <a:ext cx="7096125"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dirty="0"/>
              <a:t>Be inclusive by design, promoting positive relationships and attitudes</a:t>
            </a:r>
            <a:endParaRPr lang="en-US"/>
          </a:p>
          <a:p>
            <a:pPr marL="285750" indent="-285750">
              <a:buFont typeface="Arial"/>
              <a:buChar char="•"/>
            </a:pPr>
            <a:endParaRPr lang="en-GB" dirty="0"/>
          </a:p>
          <a:p>
            <a:pPr marL="285750" indent="-285750">
              <a:buFont typeface="Arial"/>
              <a:buChar char="•"/>
            </a:pPr>
            <a:r>
              <a:rPr lang="en-GB" dirty="0"/>
              <a:t>Promote positive relationships and active engagement for all students</a:t>
            </a:r>
          </a:p>
          <a:p>
            <a:pPr marL="285750" indent="-285750">
              <a:buFont typeface="Arial"/>
              <a:buChar char="•"/>
            </a:pPr>
            <a:r>
              <a:rPr lang="en-GB" dirty="0"/>
              <a:t>Adopt a positive and proactive approach to behaviour for learning</a:t>
            </a:r>
          </a:p>
        </p:txBody>
      </p:sp>
      <p:pic>
        <p:nvPicPr>
          <p:cNvPr id="2" name="Picture 1" descr="community and belonging for pupils ...">
            <a:extLst>
              <a:ext uri="{FF2B5EF4-FFF2-40B4-BE49-F238E27FC236}">
                <a16:creationId xmlns:a16="http://schemas.microsoft.com/office/drawing/2014/main" id="{0F17E677-9968-61C7-0670-BCC4C8A176C4}"/>
              </a:ext>
            </a:extLst>
          </p:cNvPr>
          <p:cNvPicPr>
            <a:picLocks noChangeAspect="1"/>
          </p:cNvPicPr>
          <p:nvPr/>
        </p:nvPicPr>
        <p:blipFill>
          <a:blip r:embed="rId5"/>
          <a:stretch>
            <a:fillRect/>
          </a:stretch>
        </p:blipFill>
        <p:spPr>
          <a:xfrm>
            <a:off x="3985494" y="4604169"/>
            <a:ext cx="2466975" cy="1847850"/>
          </a:xfrm>
          <a:prstGeom prst="rect">
            <a:avLst/>
          </a:prstGeom>
        </p:spPr>
      </p:pic>
    </p:spTree>
    <p:extLst>
      <p:ext uri="{BB962C8B-B14F-4D97-AF65-F5344CB8AC3E}">
        <p14:creationId xmlns:p14="http://schemas.microsoft.com/office/powerpoint/2010/main" val="2096122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fade">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fade">
                                      <p:cBhvr>
                                        <p:cTn id="17"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99D6E-6016-BCC1-6FAD-BA7EDEA3914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98FF1D7-E3AA-F0C8-BBCD-1A0895EF7CC8}"/>
              </a:ext>
            </a:extLst>
          </p:cNvPr>
          <p:cNvSpPr>
            <a:spLocks noGrp="1"/>
          </p:cNvSpPr>
          <p:nvPr>
            <p:ph idx="1"/>
          </p:nvPr>
        </p:nvSpPr>
        <p:spPr/>
        <p:txBody>
          <a:bodyPr/>
          <a:lstStyle/>
          <a:p>
            <a:endParaRPr lang="en-GB"/>
          </a:p>
        </p:txBody>
      </p:sp>
      <p:pic>
        <p:nvPicPr>
          <p:cNvPr id="5" name="Content Placeholder 8" descr="A screen shot of a diagram&#10;&#10;Description automatically generated">
            <a:extLst>
              <a:ext uri="{FF2B5EF4-FFF2-40B4-BE49-F238E27FC236}">
                <a16:creationId xmlns:a16="http://schemas.microsoft.com/office/drawing/2014/main" id="{DBDF631C-129B-9BFB-391F-0BE5AA98324E}"/>
              </a:ext>
            </a:extLst>
          </p:cNvPr>
          <p:cNvPicPr>
            <a:picLocks noChangeAspect="1"/>
          </p:cNvPicPr>
          <p:nvPr/>
        </p:nvPicPr>
        <p:blipFill>
          <a:blip r:embed="rId2"/>
          <a:stretch>
            <a:fillRect/>
          </a:stretch>
        </p:blipFill>
        <p:spPr>
          <a:xfrm>
            <a:off x="394984" y="753435"/>
            <a:ext cx="8352773" cy="5836157"/>
          </a:xfrm>
          <a:prstGeom prst="rect">
            <a:avLst/>
          </a:prstGeom>
        </p:spPr>
      </p:pic>
      <p:pic>
        <p:nvPicPr>
          <p:cNvPr id="7" name="Picture 6" descr="Home | North Somerset Council">
            <a:extLst>
              <a:ext uri="{FF2B5EF4-FFF2-40B4-BE49-F238E27FC236}">
                <a16:creationId xmlns:a16="http://schemas.microsoft.com/office/drawing/2014/main" id="{EF6E5412-FDFC-8A4D-9B76-ECE3FCF4DC99}"/>
              </a:ext>
            </a:extLst>
          </p:cNvPr>
          <p:cNvPicPr>
            <a:picLocks noChangeAspect="1"/>
          </p:cNvPicPr>
          <p:nvPr/>
        </p:nvPicPr>
        <p:blipFill>
          <a:blip r:embed="rId3"/>
          <a:stretch>
            <a:fillRect/>
          </a:stretch>
        </p:blipFill>
        <p:spPr>
          <a:xfrm>
            <a:off x="9101129" y="4535986"/>
            <a:ext cx="3004566" cy="1180968"/>
          </a:xfrm>
          <a:prstGeom prst="rect">
            <a:avLst/>
          </a:prstGeom>
        </p:spPr>
      </p:pic>
      <p:pic>
        <p:nvPicPr>
          <p:cNvPr id="9" name="Picture 8" descr="A logo for a company&#10;&#10;Description automatically generated">
            <a:extLst>
              <a:ext uri="{FF2B5EF4-FFF2-40B4-BE49-F238E27FC236}">
                <a16:creationId xmlns:a16="http://schemas.microsoft.com/office/drawing/2014/main" id="{55B2AB74-5E8D-39EF-175C-064652F1B528}"/>
              </a:ext>
            </a:extLst>
          </p:cNvPr>
          <p:cNvPicPr>
            <a:picLocks noChangeAspect="1"/>
          </p:cNvPicPr>
          <p:nvPr/>
        </p:nvPicPr>
        <p:blipFill>
          <a:blip r:embed="rId4"/>
          <a:stretch>
            <a:fillRect/>
          </a:stretch>
        </p:blipFill>
        <p:spPr>
          <a:xfrm>
            <a:off x="9352139" y="1938908"/>
            <a:ext cx="2607321" cy="2337666"/>
          </a:xfrm>
          <a:prstGeom prst="rect">
            <a:avLst/>
          </a:prstGeom>
        </p:spPr>
      </p:pic>
    </p:spTree>
    <p:extLst>
      <p:ext uri="{BB962C8B-B14F-4D97-AF65-F5344CB8AC3E}">
        <p14:creationId xmlns:p14="http://schemas.microsoft.com/office/powerpoint/2010/main" val="8377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BEEBF-5FFD-72E0-3AEA-BD2E275DA4BB}"/>
              </a:ext>
            </a:extLst>
          </p:cNvPr>
          <p:cNvSpPr>
            <a:spLocks noGrp="1"/>
          </p:cNvSpPr>
          <p:nvPr>
            <p:ph type="title"/>
          </p:nvPr>
        </p:nvSpPr>
        <p:spPr/>
        <p:txBody>
          <a:bodyPr/>
          <a:lstStyle/>
          <a:p>
            <a:endParaRPr lang="en-GB"/>
          </a:p>
        </p:txBody>
      </p:sp>
      <p:pic>
        <p:nvPicPr>
          <p:cNvPr id="4" name="Content Placeholder 3" descr="A logo for a company&#10;&#10;Description automatically generated">
            <a:extLst>
              <a:ext uri="{FF2B5EF4-FFF2-40B4-BE49-F238E27FC236}">
                <a16:creationId xmlns:a16="http://schemas.microsoft.com/office/drawing/2014/main" id="{B833F7F4-C68B-E874-3215-B15EC9225497}"/>
              </a:ext>
            </a:extLst>
          </p:cNvPr>
          <p:cNvPicPr>
            <a:picLocks noGrp="1" noChangeAspect="1"/>
          </p:cNvPicPr>
          <p:nvPr>
            <p:ph idx="1"/>
          </p:nvPr>
        </p:nvPicPr>
        <p:blipFill>
          <a:blip r:embed="rId2"/>
          <a:stretch>
            <a:fillRect/>
          </a:stretch>
        </p:blipFill>
        <p:spPr>
          <a:xfrm>
            <a:off x="9694667" y="1719484"/>
            <a:ext cx="2124075" cy="1895475"/>
          </a:xfrm>
          <a:prstGeom prst="rect">
            <a:avLst/>
          </a:prstGeom>
        </p:spPr>
      </p:pic>
      <p:pic>
        <p:nvPicPr>
          <p:cNvPr id="6" name="Picture 5" descr="Home | North Somerset Council">
            <a:extLst>
              <a:ext uri="{FF2B5EF4-FFF2-40B4-BE49-F238E27FC236}">
                <a16:creationId xmlns:a16="http://schemas.microsoft.com/office/drawing/2014/main" id="{36590465-D874-7BF2-F21C-96716F0E579D}"/>
              </a:ext>
            </a:extLst>
          </p:cNvPr>
          <p:cNvPicPr>
            <a:picLocks noChangeAspect="1"/>
          </p:cNvPicPr>
          <p:nvPr/>
        </p:nvPicPr>
        <p:blipFill>
          <a:blip r:embed="rId3"/>
          <a:stretch>
            <a:fillRect/>
          </a:stretch>
        </p:blipFill>
        <p:spPr>
          <a:xfrm>
            <a:off x="9148754" y="3907336"/>
            <a:ext cx="2880741" cy="1133343"/>
          </a:xfrm>
          <a:prstGeom prst="rect">
            <a:avLst/>
          </a:prstGeom>
        </p:spPr>
      </p:pic>
      <p:pic>
        <p:nvPicPr>
          <p:cNvPr id="8" name="Picture 7" descr="A graph with blue and white text&#10;&#10;AI-generated content may be incorrect.">
            <a:extLst>
              <a:ext uri="{FF2B5EF4-FFF2-40B4-BE49-F238E27FC236}">
                <a16:creationId xmlns:a16="http://schemas.microsoft.com/office/drawing/2014/main" id="{6A3C163A-42B3-87AA-DC45-86026E5998A1}"/>
              </a:ext>
            </a:extLst>
          </p:cNvPr>
          <p:cNvPicPr>
            <a:picLocks noChangeAspect="1"/>
          </p:cNvPicPr>
          <p:nvPr/>
        </p:nvPicPr>
        <p:blipFill>
          <a:blip r:embed="rId4"/>
          <a:stretch>
            <a:fillRect/>
          </a:stretch>
        </p:blipFill>
        <p:spPr>
          <a:xfrm>
            <a:off x="440961" y="264112"/>
            <a:ext cx="7745621" cy="5057414"/>
          </a:xfrm>
          <a:prstGeom prst="rect">
            <a:avLst/>
          </a:prstGeom>
        </p:spPr>
      </p:pic>
      <p:sp>
        <p:nvSpPr>
          <p:cNvPr id="3" name="TextBox 2">
            <a:extLst>
              <a:ext uri="{FF2B5EF4-FFF2-40B4-BE49-F238E27FC236}">
                <a16:creationId xmlns:a16="http://schemas.microsoft.com/office/drawing/2014/main" id="{DB51A01D-28BE-4833-BFE1-4040896C9397}"/>
              </a:ext>
            </a:extLst>
          </p:cNvPr>
          <p:cNvSpPr txBox="1"/>
          <p:nvPr/>
        </p:nvSpPr>
        <p:spPr>
          <a:xfrm>
            <a:off x="822614" y="5567795"/>
            <a:ext cx="609600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hlinkClick r:id="rId5"/>
              </a:rPr>
              <a:t>Beacon School: 7 Reasons why good behaviour policies fail in good schools</a:t>
            </a:r>
            <a:endParaRPr lang="en-US"/>
          </a:p>
          <a:p>
            <a:pPr algn="ctr"/>
            <a:endParaRPr lang="en-GB"/>
          </a:p>
        </p:txBody>
      </p:sp>
    </p:spTree>
    <p:extLst>
      <p:ext uri="{BB962C8B-B14F-4D97-AF65-F5344CB8AC3E}">
        <p14:creationId xmlns:p14="http://schemas.microsoft.com/office/powerpoint/2010/main" val="905215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34748-A482-36EC-2E06-CCDA52E2A366}"/>
              </a:ext>
            </a:extLst>
          </p:cNvPr>
          <p:cNvSpPr>
            <a:spLocks noGrp="1"/>
          </p:cNvSpPr>
          <p:nvPr>
            <p:ph type="title"/>
          </p:nvPr>
        </p:nvSpPr>
        <p:spPr/>
        <p:txBody>
          <a:bodyPr/>
          <a:lstStyle/>
          <a:p>
            <a:r>
              <a:rPr lang="en-GB" sz="3600" dirty="0">
                <a:solidFill>
                  <a:srgbClr val="FFFFFF"/>
                </a:solidFill>
              </a:rPr>
              <a:t>Main Reasons &amp; Their Percentages for permanent Exclusions in the UK 2024-25?</a:t>
            </a:r>
            <a:endParaRPr lang="en-US" sz="3600" dirty="0"/>
          </a:p>
        </p:txBody>
      </p:sp>
      <p:sp>
        <p:nvSpPr>
          <p:cNvPr id="3" name="Content Placeholder 2">
            <a:extLst>
              <a:ext uri="{FF2B5EF4-FFF2-40B4-BE49-F238E27FC236}">
                <a16:creationId xmlns:a16="http://schemas.microsoft.com/office/drawing/2014/main" id="{D2FE7763-9F09-DEB6-F34F-AEB13C7D42EE}"/>
              </a:ext>
            </a:extLst>
          </p:cNvPr>
          <p:cNvSpPr>
            <a:spLocks noGrp="1"/>
          </p:cNvSpPr>
          <p:nvPr>
            <p:ph idx="1"/>
          </p:nvPr>
        </p:nvSpPr>
        <p:spPr>
          <a:xfrm>
            <a:off x="384444" y="1866012"/>
            <a:ext cx="8946541" cy="4195481"/>
          </a:xfrm>
        </p:spPr>
        <p:txBody>
          <a:bodyPr vert="horz" lIns="91440" tIns="45720" rIns="91440" bIns="45720" rtlCol="0" anchor="t">
            <a:normAutofit/>
          </a:bodyPr>
          <a:lstStyle/>
          <a:p>
            <a:endParaRPr lang="en-GB" dirty="0"/>
          </a:p>
          <a:p>
            <a:pPr>
              <a:buClr>
                <a:srgbClr val="EF53A5"/>
              </a:buClr>
            </a:pPr>
            <a:r>
              <a:rPr lang="en-GB" dirty="0">
                <a:ea typeface="+mj-lt"/>
                <a:cs typeface="+mj-lt"/>
              </a:rPr>
              <a:t>1. Persistent disruptive behaviour — 38 %</a:t>
            </a:r>
            <a:br>
              <a:rPr lang="en-GB" dirty="0">
                <a:ea typeface="+mj-lt"/>
                <a:cs typeface="+mj-lt"/>
              </a:rPr>
            </a:br>
            <a:r>
              <a:rPr lang="en-GB" dirty="0">
                <a:ea typeface="+mj-lt"/>
                <a:cs typeface="+mj-lt"/>
              </a:rPr>
              <a:t> This was the most commonly recorded reason for permanent exclusions, reflecting ongoing behavioural challenges such as repeated disruption of learning or persistent violation of school rules. </a:t>
            </a:r>
            <a:endParaRPr lang="en-GB" dirty="0"/>
          </a:p>
          <a:p>
            <a:pPr>
              <a:buClr>
                <a:srgbClr val="EF53A5"/>
              </a:buClr>
            </a:pPr>
            <a:r>
              <a:rPr lang="en-GB" dirty="0">
                <a:ea typeface="+mj-lt"/>
                <a:cs typeface="+mj-lt"/>
              </a:rPr>
              <a:t>2. Physical assault against a pupil — 16 %</a:t>
            </a:r>
            <a:br>
              <a:rPr lang="en-GB" dirty="0">
                <a:ea typeface="+mj-lt"/>
                <a:cs typeface="+mj-lt"/>
              </a:rPr>
            </a:br>
            <a:r>
              <a:rPr lang="en-GB" dirty="0">
                <a:ea typeface="+mj-lt"/>
                <a:cs typeface="+mj-lt"/>
              </a:rPr>
              <a:t> This category covers incidents where excluded pupils physically assaulted another student. </a:t>
            </a:r>
            <a:endParaRPr lang="en-GB" dirty="0"/>
          </a:p>
          <a:p>
            <a:pPr>
              <a:buClr>
                <a:srgbClr val="EF53A5"/>
              </a:buClr>
            </a:pPr>
            <a:r>
              <a:rPr lang="en-GB" dirty="0">
                <a:ea typeface="+mj-lt"/>
                <a:cs typeface="+mj-lt"/>
              </a:rPr>
              <a:t>3. Physical assault against an adult — 13 %</a:t>
            </a:r>
            <a:br>
              <a:rPr lang="en-GB" dirty="0">
                <a:ea typeface="+mj-lt"/>
                <a:cs typeface="+mj-lt"/>
              </a:rPr>
            </a:br>
            <a:r>
              <a:rPr lang="en-GB" dirty="0">
                <a:ea typeface="+mj-lt"/>
                <a:cs typeface="+mj-lt"/>
              </a:rPr>
              <a:t> This reason includes situations where a pupil physically assaulted an adult (e.g., teacher or support staff).</a:t>
            </a:r>
            <a:endParaRPr lang="en-GB" dirty="0"/>
          </a:p>
          <a:p>
            <a:pPr>
              <a:buClr>
                <a:srgbClr val="EF53A5"/>
              </a:buClr>
            </a:pPr>
            <a:endParaRPr lang="en-GB" dirty="0"/>
          </a:p>
        </p:txBody>
      </p:sp>
      <p:pic>
        <p:nvPicPr>
          <p:cNvPr id="5" name="Picture 4" descr="Home | North Somerset Council">
            <a:extLst>
              <a:ext uri="{FF2B5EF4-FFF2-40B4-BE49-F238E27FC236}">
                <a16:creationId xmlns:a16="http://schemas.microsoft.com/office/drawing/2014/main" id="{593B9857-E8D5-E211-63A9-AA2389F161E1}"/>
              </a:ext>
            </a:extLst>
          </p:cNvPr>
          <p:cNvPicPr>
            <a:picLocks noChangeAspect="1"/>
          </p:cNvPicPr>
          <p:nvPr/>
        </p:nvPicPr>
        <p:blipFill>
          <a:blip r:embed="rId2"/>
          <a:stretch>
            <a:fillRect/>
          </a:stretch>
        </p:blipFill>
        <p:spPr>
          <a:xfrm>
            <a:off x="9329729" y="4307386"/>
            <a:ext cx="2709291" cy="1066668"/>
          </a:xfrm>
          <a:prstGeom prst="rect">
            <a:avLst/>
          </a:prstGeom>
        </p:spPr>
      </p:pic>
      <p:pic>
        <p:nvPicPr>
          <p:cNvPr id="7" name="Content Placeholder 3" descr="A logo for a company&#10;&#10;Description automatically generated">
            <a:extLst>
              <a:ext uri="{FF2B5EF4-FFF2-40B4-BE49-F238E27FC236}">
                <a16:creationId xmlns:a16="http://schemas.microsoft.com/office/drawing/2014/main" id="{FB51025D-D03C-2A70-86C9-71B9808E4A0E}"/>
              </a:ext>
            </a:extLst>
          </p:cNvPr>
          <p:cNvPicPr>
            <a:picLocks noChangeAspect="1"/>
          </p:cNvPicPr>
          <p:nvPr/>
        </p:nvPicPr>
        <p:blipFill>
          <a:blip r:embed="rId3"/>
          <a:stretch>
            <a:fillRect/>
          </a:stretch>
        </p:blipFill>
        <p:spPr>
          <a:xfrm>
            <a:off x="9621292" y="2059831"/>
            <a:ext cx="2124075" cy="1895475"/>
          </a:xfrm>
          <a:prstGeom prst="rect">
            <a:avLst/>
          </a:prstGeom>
        </p:spPr>
      </p:pic>
    </p:spTree>
    <p:extLst>
      <p:ext uri="{BB962C8B-B14F-4D97-AF65-F5344CB8AC3E}">
        <p14:creationId xmlns:p14="http://schemas.microsoft.com/office/powerpoint/2010/main" val="1752135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8DD7C-F6BD-16EB-E374-E67B659A3981}"/>
              </a:ext>
            </a:extLst>
          </p:cNvPr>
          <p:cNvSpPr>
            <a:spLocks noGrp="1"/>
          </p:cNvSpPr>
          <p:nvPr>
            <p:ph type="title"/>
          </p:nvPr>
        </p:nvSpPr>
        <p:spPr/>
        <p:txBody>
          <a:bodyPr/>
          <a:lstStyle/>
          <a:p>
            <a:r>
              <a:rPr lang="en-GB" sz="4000" dirty="0"/>
              <a:t>How does this relate to current practice in North Somerset 2025-26?</a:t>
            </a:r>
          </a:p>
        </p:txBody>
      </p:sp>
      <p:sp>
        <p:nvSpPr>
          <p:cNvPr id="3" name="Content Placeholder 2">
            <a:extLst>
              <a:ext uri="{FF2B5EF4-FFF2-40B4-BE49-F238E27FC236}">
                <a16:creationId xmlns:a16="http://schemas.microsoft.com/office/drawing/2014/main" id="{CD803F82-8D11-8D52-B596-E5838C8D2452}"/>
              </a:ext>
            </a:extLst>
          </p:cNvPr>
          <p:cNvSpPr>
            <a:spLocks noGrp="1"/>
          </p:cNvSpPr>
          <p:nvPr>
            <p:ph idx="1"/>
          </p:nvPr>
        </p:nvSpPr>
        <p:spPr>
          <a:xfrm>
            <a:off x="251943" y="2058799"/>
            <a:ext cx="8946541" cy="4195481"/>
          </a:xfrm>
        </p:spPr>
        <p:txBody>
          <a:bodyPr vert="horz" lIns="91440" tIns="45720" rIns="91440" bIns="45720" rtlCol="0" anchor="t">
            <a:normAutofit/>
          </a:bodyPr>
          <a:lstStyle/>
          <a:p>
            <a:r>
              <a:rPr lang="en-GB" dirty="0"/>
              <a:t>Until 19/01/26 ,there have currently been 16 PEXs in North Somerset all in secondary.  2 PEXs were rescinded.</a:t>
            </a:r>
          </a:p>
          <a:p>
            <a:pPr>
              <a:buClr>
                <a:srgbClr val="EF53A5"/>
              </a:buClr>
            </a:pPr>
            <a:r>
              <a:rPr lang="en-GB" dirty="0"/>
              <a:t>Persistent Disruptive behaviour – 8 students =50%</a:t>
            </a:r>
          </a:p>
          <a:p>
            <a:pPr>
              <a:buClr>
                <a:srgbClr val="EF53A5"/>
              </a:buClr>
            </a:pPr>
            <a:r>
              <a:rPr lang="en-GB" dirty="0"/>
              <a:t>Physical assault (against students or member of staff- 5 students= 31%</a:t>
            </a:r>
          </a:p>
          <a:p>
            <a:pPr>
              <a:buClr>
                <a:srgbClr val="EF53A5"/>
              </a:buClr>
            </a:pPr>
            <a:r>
              <a:rPr lang="en-GB" dirty="0"/>
              <a:t>Verbal Assault- 2 students 13%</a:t>
            </a:r>
          </a:p>
          <a:p>
            <a:pPr>
              <a:buClr>
                <a:srgbClr val="EF53A5"/>
              </a:buClr>
            </a:pPr>
            <a:r>
              <a:rPr lang="en-GB" dirty="0"/>
              <a:t>Drug related incidents- 1 student- 6%</a:t>
            </a:r>
          </a:p>
        </p:txBody>
      </p:sp>
      <p:pic>
        <p:nvPicPr>
          <p:cNvPr id="5" name="Picture 4" descr="Home | North Somerset Council">
            <a:extLst>
              <a:ext uri="{FF2B5EF4-FFF2-40B4-BE49-F238E27FC236}">
                <a16:creationId xmlns:a16="http://schemas.microsoft.com/office/drawing/2014/main" id="{5B14BE6A-19EC-DA54-AAA5-B4162FDB3DA7}"/>
              </a:ext>
            </a:extLst>
          </p:cNvPr>
          <p:cNvPicPr>
            <a:picLocks noChangeAspect="1"/>
          </p:cNvPicPr>
          <p:nvPr/>
        </p:nvPicPr>
        <p:blipFill>
          <a:blip r:embed="rId2"/>
          <a:stretch>
            <a:fillRect/>
          </a:stretch>
        </p:blipFill>
        <p:spPr>
          <a:xfrm>
            <a:off x="9329729" y="4307386"/>
            <a:ext cx="2709291" cy="1066668"/>
          </a:xfrm>
          <a:prstGeom prst="rect">
            <a:avLst/>
          </a:prstGeom>
        </p:spPr>
      </p:pic>
      <p:pic>
        <p:nvPicPr>
          <p:cNvPr id="7" name="Content Placeholder 3" descr="A logo for a company&#10;&#10;Description automatically generated">
            <a:extLst>
              <a:ext uri="{FF2B5EF4-FFF2-40B4-BE49-F238E27FC236}">
                <a16:creationId xmlns:a16="http://schemas.microsoft.com/office/drawing/2014/main" id="{A26F2A9B-7D66-97D4-91D0-C19C61F32D9C}"/>
              </a:ext>
            </a:extLst>
          </p:cNvPr>
          <p:cNvPicPr>
            <a:picLocks noChangeAspect="1"/>
          </p:cNvPicPr>
          <p:nvPr/>
        </p:nvPicPr>
        <p:blipFill>
          <a:blip r:embed="rId3"/>
          <a:stretch>
            <a:fillRect/>
          </a:stretch>
        </p:blipFill>
        <p:spPr>
          <a:xfrm>
            <a:off x="9621292" y="2059831"/>
            <a:ext cx="2124075" cy="1895475"/>
          </a:xfrm>
          <a:prstGeom prst="rect">
            <a:avLst/>
          </a:prstGeom>
        </p:spPr>
      </p:pic>
    </p:spTree>
    <p:extLst>
      <p:ext uri="{BB962C8B-B14F-4D97-AF65-F5344CB8AC3E}">
        <p14:creationId xmlns:p14="http://schemas.microsoft.com/office/powerpoint/2010/main" val="237511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A286-EA67-0C8F-D9A3-77DD8F027631}"/>
              </a:ext>
            </a:extLst>
          </p:cNvPr>
          <p:cNvSpPr>
            <a:spLocks noGrp="1"/>
          </p:cNvSpPr>
          <p:nvPr>
            <p:ph type="title"/>
          </p:nvPr>
        </p:nvSpPr>
        <p:spPr/>
        <p:txBody>
          <a:bodyPr/>
          <a:lstStyle/>
          <a:p>
            <a:r>
              <a:rPr lang="en-US" sz="5400" dirty="0">
                <a:solidFill>
                  <a:srgbClr val="FFFFFF"/>
                </a:solidFill>
              </a:rPr>
              <a:t>Pre Inclusion panel Checklist</a:t>
            </a:r>
            <a:endParaRPr lang="en-US" dirty="0"/>
          </a:p>
        </p:txBody>
      </p:sp>
      <p:sp>
        <p:nvSpPr>
          <p:cNvPr id="3" name="Content Placeholder 2">
            <a:extLst>
              <a:ext uri="{FF2B5EF4-FFF2-40B4-BE49-F238E27FC236}">
                <a16:creationId xmlns:a16="http://schemas.microsoft.com/office/drawing/2014/main" id="{9B1E2A8F-4B75-282A-8A10-680233F44378}"/>
              </a:ext>
            </a:extLst>
          </p:cNvPr>
          <p:cNvSpPr>
            <a:spLocks noGrp="1"/>
          </p:cNvSpPr>
          <p:nvPr>
            <p:ph idx="1"/>
          </p:nvPr>
        </p:nvSpPr>
        <p:spPr>
          <a:xfrm>
            <a:off x="350837" y="2214843"/>
            <a:ext cx="8946541" cy="4195481"/>
          </a:xfrm>
        </p:spPr>
        <p:txBody>
          <a:bodyPr vert="horz" lIns="91440" tIns="45720" rIns="91440" bIns="45720" rtlCol="0" anchor="t">
            <a:normAutofit/>
          </a:bodyPr>
          <a:lstStyle/>
          <a:p>
            <a:r>
              <a:rPr lang="en-US" sz="1500" dirty="0"/>
              <a:t>Rationale:</a:t>
            </a:r>
          </a:p>
          <a:p>
            <a:pPr>
              <a:buClr>
                <a:srgbClr val="EF53A5"/>
              </a:buClr>
            </a:pPr>
            <a:r>
              <a:rPr lang="en-US" sz="1500" dirty="0"/>
              <a:t>Children and young people often communicate their thoughts, feelings, and unmet needs through their </a:t>
            </a:r>
            <a:r>
              <a:rPr lang="en-US" sz="1500" dirty="0" err="1"/>
              <a:t>behaviour</a:t>
            </a:r>
            <a:r>
              <a:rPr lang="en-US" sz="1500" dirty="0"/>
              <a:t>. By observing these </a:t>
            </a:r>
            <a:r>
              <a:rPr lang="en-US" sz="1500" dirty="0" err="1"/>
              <a:t>behaviours</a:t>
            </a:r>
            <a:r>
              <a:rPr lang="en-US" sz="1500" dirty="0"/>
              <a:t> with curiosity and professional reflection, practitioners can gain valuable insight into the difficulties a child may be experiencing and the support required to promote positive outcomes.</a:t>
            </a:r>
          </a:p>
          <a:p>
            <a:pPr>
              <a:buClr>
                <a:srgbClr val="EF53A5"/>
              </a:buClr>
            </a:pPr>
            <a:r>
              <a:rPr lang="en-US" sz="1500" dirty="0"/>
              <a:t>This pre-panel checklist has been designed to support a holistic, child-</a:t>
            </a:r>
            <a:r>
              <a:rPr lang="en-US" sz="1500" dirty="0" err="1"/>
              <a:t>centred</a:t>
            </a:r>
            <a:r>
              <a:rPr lang="en-US" sz="1500" dirty="0"/>
              <a:t> approach within the Early Help process. It encourages practitioners to look beyond presenting </a:t>
            </a:r>
            <a:r>
              <a:rPr lang="en-US" sz="1500" dirty="0" err="1"/>
              <a:t>behaviours</a:t>
            </a:r>
            <a:r>
              <a:rPr lang="en-US" sz="1500" dirty="0"/>
              <a:t> and consider the wider context of the child’s life, including emotional wellbeing, family circumstances, and environmental factors that may be impacting their development.</a:t>
            </a:r>
          </a:p>
          <a:p>
            <a:pPr>
              <a:buClr>
                <a:srgbClr val="EF53A5"/>
              </a:buClr>
            </a:pPr>
            <a:r>
              <a:rPr lang="en-US" sz="1500" dirty="0"/>
              <a:t>The checklist provides a structured set of reflective questions to guide practitioners when identifying that a child’s needs may be greater than those of their peers. By promoting thoughtful analysis and shared understanding, it supports informed decision-making at panel, helping to ensure that the right level of support is identified and that interventions are proportionate, timely, and responsive to the child and family’s needs.</a:t>
            </a:r>
            <a:endParaRPr lang="en-GB" dirty="0"/>
          </a:p>
        </p:txBody>
      </p:sp>
      <p:pic>
        <p:nvPicPr>
          <p:cNvPr id="5" name="Picture 4" descr="A logo for a company&#10;&#10;Description automatically generated">
            <a:extLst>
              <a:ext uri="{FF2B5EF4-FFF2-40B4-BE49-F238E27FC236}">
                <a16:creationId xmlns:a16="http://schemas.microsoft.com/office/drawing/2014/main" id="{55D54D26-BF39-8635-5C71-6164B6E45655}"/>
              </a:ext>
            </a:extLst>
          </p:cNvPr>
          <p:cNvPicPr>
            <a:picLocks noChangeAspect="1"/>
          </p:cNvPicPr>
          <p:nvPr/>
        </p:nvPicPr>
        <p:blipFill>
          <a:blip r:embed="rId2"/>
          <a:stretch>
            <a:fillRect/>
          </a:stretch>
        </p:blipFill>
        <p:spPr>
          <a:xfrm>
            <a:off x="9475964" y="1796033"/>
            <a:ext cx="2426346" cy="2175741"/>
          </a:xfrm>
          <a:prstGeom prst="rect">
            <a:avLst/>
          </a:prstGeom>
        </p:spPr>
      </p:pic>
      <p:pic>
        <p:nvPicPr>
          <p:cNvPr id="7" name="Picture 6" descr="Home | North Somerset Council">
            <a:extLst>
              <a:ext uri="{FF2B5EF4-FFF2-40B4-BE49-F238E27FC236}">
                <a16:creationId xmlns:a16="http://schemas.microsoft.com/office/drawing/2014/main" id="{4BE3D9E9-7587-707E-4C20-507AD443DF26}"/>
              </a:ext>
            </a:extLst>
          </p:cNvPr>
          <p:cNvPicPr>
            <a:picLocks noChangeAspect="1"/>
          </p:cNvPicPr>
          <p:nvPr/>
        </p:nvPicPr>
        <p:blipFill>
          <a:blip r:embed="rId3"/>
          <a:stretch>
            <a:fillRect/>
          </a:stretch>
        </p:blipFill>
        <p:spPr>
          <a:xfrm>
            <a:off x="9329729" y="4307386"/>
            <a:ext cx="2709291" cy="1066668"/>
          </a:xfrm>
          <a:prstGeom prst="rect">
            <a:avLst/>
          </a:prstGeom>
        </p:spPr>
      </p:pic>
    </p:spTree>
    <p:extLst>
      <p:ext uri="{BB962C8B-B14F-4D97-AF65-F5344CB8AC3E}">
        <p14:creationId xmlns:p14="http://schemas.microsoft.com/office/powerpoint/2010/main" val="2795102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14963-B653-8C74-AC2C-1E949AE15838}"/>
              </a:ext>
            </a:extLst>
          </p:cNvPr>
          <p:cNvSpPr>
            <a:spLocks noGrp="1"/>
          </p:cNvSpPr>
          <p:nvPr>
            <p:ph type="title"/>
          </p:nvPr>
        </p:nvSpPr>
        <p:spPr>
          <a:xfrm>
            <a:off x="646111" y="452718"/>
            <a:ext cx="9404723" cy="686911"/>
          </a:xfrm>
        </p:spPr>
        <p:txBody>
          <a:bodyPr/>
          <a:lstStyle/>
          <a:p>
            <a:r>
              <a:rPr lang="en-GB" sz="3600" dirty="0"/>
              <a:t>Areas that are covered by the checklist</a:t>
            </a:r>
          </a:p>
        </p:txBody>
      </p:sp>
      <p:sp>
        <p:nvSpPr>
          <p:cNvPr id="3" name="Content Placeholder 2">
            <a:extLst>
              <a:ext uri="{FF2B5EF4-FFF2-40B4-BE49-F238E27FC236}">
                <a16:creationId xmlns:a16="http://schemas.microsoft.com/office/drawing/2014/main" id="{EC39300E-23D3-07C3-D6A1-4793BCA12E5F}"/>
              </a:ext>
            </a:extLst>
          </p:cNvPr>
          <p:cNvSpPr>
            <a:spLocks noGrp="1"/>
          </p:cNvSpPr>
          <p:nvPr>
            <p:ph idx="1"/>
          </p:nvPr>
        </p:nvSpPr>
        <p:spPr>
          <a:xfrm>
            <a:off x="761726" y="1146401"/>
            <a:ext cx="9406368" cy="5430446"/>
          </a:xfrm>
        </p:spPr>
        <p:txBody>
          <a:bodyPr vert="horz" lIns="91440" tIns="45720" rIns="91440" bIns="45720" rtlCol="0" anchor="t">
            <a:normAutofit fontScale="70000" lnSpcReduction="20000"/>
          </a:bodyPr>
          <a:lstStyle/>
          <a:p>
            <a:r>
              <a:rPr lang="en-GB" dirty="0"/>
              <a:t>Parent/carer communication</a:t>
            </a:r>
          </a:p>
          <a:p>
            <a:pPr>
              <a:buClr>
                <a:srgbClr val="EF53A5"/>
              </a:buClr>
            </a:pPr>
            <a:r>
              <a:rPr lang="en-GB" dirty="0"/>
              <a:t>Patterns and explorations of concerns</a:t>
            </a:r>
          </a:p>
          <a:p>
            <a:pPr>
              <a:buClr>
                <a:srgbClr val="EF53A5"/>
              </a:buClr>
            </a:pPr>
            <a:r>
              <a:rPr lang="en-GB" dirty="0"/>
              <a:t>Data collection</a:t>
            </a:r>
          </a:p>
          <a:p>
            <a:pPr>
              <a:buClr>
                <a:srgbClr val="EF53A5"/>
              </a:buClr>
            </a:pPr>
            <a:r>
              <a:rPr lang="en-GB" dirty="0"/>
              <a:t>Data analysis</a:t>
            </a:r>
          </a:p>
          <a:p>
            <a:pPr>
              <a:buClr>
                <a:srgbClr val="EF53A5"/>
              </a:buClr>
            </a:pPr>
            <a:r>
              <a:rPr lang="en-GB" dirty="0"/>
              <a:t>Attendance</a:t>
            </a:r>
          </a:p>
          <a:p>
            <a:pPr>
              <a:buClr>
                <a:srgbClr val="EF53A5"/>
              </a:buClr>
            </a:pPr>
            <a:r>
              <a:rPr lang="en-GB" dirty="0"/>
              <a:t>Interventions</a:t>
            </a:r>
          </a:p>
          <a:p>
            <a:pPr>
              <a:buClr>
                <a:srgbClr val="EF53A5"/>
              </a:buClr>
            </a:pPr>
            <a:r>
              <a:rPr lang="en-GB" dirty="0"/>
              <a:t>Internal support</a:t>
            </a:r>
          </a:p>
          <a:p>
            <a:pPr>
              <a:buClr>
                <a:srgbClr val="EF53A5"/>
              </a:buClr>
            </a:pPr>
            <a:r>
              <a:rPr lang="en-GB" dirty="0"/>
              <a:t>external services involvement</a:t>
            </a:r>
          </a:p>
          <a:p>
            <a:pPr>
              <a:buClr>
                <a:srgbClr val="EF53A5"/>
              </a:buClr>
            </a:pPr>
            <a:r>
              <a:rPr lang="en-GB" dirty="0"/>
              <a:t>Behavioural strategies</a:t>
            </a:r>
          </a:p>
          <a:p>
            <a:pPr>
              <a:buClr>
                <a:srgbClr val="EF53A5"/>
              </a:buClr>
            </a:pPr>
            <a:r>
              <a:rPr lang="en-GB" dirty="0"/>
              <a:t>Educational psychologist</a:t>
            </a:r>
          </a:p>
          <a:p>
            <a:pPr>
              <a:buClr>
                <a:srgbClr val="EF53A5"/>
              </a:buClr>
            </a:pPr>
            <a:r>
              <a:rPr lang="en-GB" dirty="0"/>
              <a:t>Mental health</a:t>
            </a:r>
          </a:p>
          <a:p>
            <a:pPr>
              <a:buClr>
                <a:srgbClr val="EF53A5"/>
              </a:buClr>
            </a:pPr>
            <a:r>
              <a:rPr lang="en-GB" dirty="0"/>
              <a:t>Trauma/SEMH</a:t>
            </a:r>
          </a:p>
          <a:p>
            <a:pPr>
              <a:buClr>
                <a:srgbClr val="EF53A5"/>
              </a:buClr>
            </a:pPr>
            <a:r>
              <a:rPr lang="en-GB" dirty="0"/>
              <a:t>Neurodiversity</a:t>
            </a:r>
          </a:p>
          <a:p>
            <a:pPr>
              <a:buClr>
                <a:srgbClr val="EF53A5"/>
              </a:buClr>
            </a:pPr>
            <a:r>
              <a:rPr lang="en-GB" dirty="0"/>
              <a:t>SEND and Specialist support</a:t>
            </a:r>
          </a:p>
          <a:p>
            <a:pPr>
              <a:buClr>
                <a:srgbClr val="EF53A5"/>
              </a:buClr>
            </a:pPr>
            <a:r>
              <a:rPr lang="en-GB" dirty="0"/>
              <a:t>Transition</a:t>
            </a:r>
          </a:p>
          <a:p>
            <a:pPr>
              <a:buClr>
                <a:srgbClr val="EF53A5"/>
              </a:buClr>
            </a:pPr>
            <a:r>
              <a:rPr lang="en-GB" dirty="0"/>
              <a:t>Emerging themes</a:t>
            </a:r>
          </a:p>
          <a:p>
            <a:pPr>
              <a:buClr>
                <a:srgbClr val="EF53A5"/>
              </a:buClr>
            </a:pPr>
            <a:r>
              <a:rPr lang="en-GB" dirty="0"/>
              <a:t>Children with EHCP</a:t>
            </a:r>
          </a:p>
          <a:p>
            <a:pPr>
              <a:buClr>
                <a:srgbClr val="EF53A5"/>
              </a:buClr>
            </a:pPr>
            <a:endParaRPr lang="en-GB" dirty="0"/>
          </a:p>
          <a:p>
            <a:pPr>
              <a:buClr>
                <a:srgbClr val="EF53A5"/>
              </a:buClr>
            </a:pPr>
            <a:endParaRPr lang="en-GB" dirty="0"/>
          </a:p>
        </p:txBody>
      </p:sp>
      <p:pic>
        <p:nvPicPr>
          <p:cNvPr id="5" name="Content Placeholder 3" descr="A logo for a company&#10;&#10;Description automatically generated">
            <a:extLst>
              <a:ext uri="{FF2B5EF4-FFF2-40B4-BE49-F238E27FC236}">
                <a16:creationId xmlns:a16="http://schemas.microsoft.com/office/drawing/2014/main" id="{86B65A86-3E53-1ED6-72E7-81F3DF1BC957}"/>
              </a:ext>
            </a:extLst>
          </p:cNvPr>
          <p:cNvPicPr>
            <a:picLocks noChangeAspect="1"/>
          </p:cNvPicPr>
          <p:nvPr/>
        </p:nvPicPr>
        <p:blipFill>
          <a:blip r:embed="rId2"/>
          <a:stretch>
            <a:fillRect/>
          </a:stretch>
        </p:blipFill>
        <p:spPr>
          <a:xfrm>
            <a:off x="9621292" y="2059831"/>
            <a:ext cx="2124075" cy="1895475"/>
          </a:xfrm>
          <a:prstGeom prst="rect">
            <a:avLst/>
          </a:prstGeom>
        </p:spPr>
      </p:pic>
      <p:pic>
        <p:nvPicPr>
          <p:cNvPr id="7" name="Picture 6" descr="Home | North Somerset Council">
            <a:extLst>
              <a:ext uri="{FF2B5EF4-FFF2-40B4-BE49-F238E27FC236}">
                <a16:creationId xmlns:a16="http://schemas.microsoft.com/office/drawing/2014/main" id="{64CF5AB2-2EA2-A034-F16F-728C2D9AD128}"/>
              </a:ext>
            </a:extLst>
          </p:cNvPr>
          <p:cNvPicPr>
            <a:picLocks noChangeAspect="1"/>
          </p:cNvPicPr>
          <p:nvPr/>
        </p:nvPicPr>
        <p:blipFill>
          <a:blip r:embed="rId3"/>
          <a:stretch>
            <a:fillRect/>
          </a:stretch>
        </p:blipFill>
        <p:spPr>
          <a:xfrm>
            <a:off x="9329729" y="4307386"/>
            <a:ext cx="2709291" cy="1066668"/>
          </a:xfrm>
          <a:prstGeom prst="rect">
            <a:avLst/>
          </a:prstGeom>
        </p:spPr>
      </p:pic>
    </p:spTree>
    <p:extLst>
      <p:ext uri="{BB962C8B-B14F-4D97-AF65-F5344CB8AC3E}">
        <p14:creationId xmlns:p14="http://schemas.microsoft.com/office/powerpoint/2010/main" val="396882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CD713-654F-663E-4F39-BF82E2AB8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3ED082-FE9D-191F-2586-C0E546009C61}"/>
              </a:ext>
            </a:extLst>
          </p:cNvPr>
          <p:cNvSpPr>
            <a:spLocks noGrp="1"/>
          </p:cNvSpPr>
          <p:nvPr>
            <p:ph type="title"/>
          </p:nvPr>
        </p:nvSpPr>
        <p:spPr>
          <a:xfrm>
            <a:off x="646111" y="452718"/>
            <a:ext cx="9404723" cy="686911"/>
          </a:xfrm>
        </p:spPr>
        <p:txBody>
          <a:bodyPr/>
          <a:lstStyle/>
          <a:p>
            <a:r>
              <a:rPr lang="en-GB" sz="3600" dirty="0"/>
              <a:t>The process...</a:t>
            </a:r>
          </a:p>
        </p:txBody>
      </p:sp>
      <p:sp>
        <p:nvSpPr>
          <p:cNvPr id="3" name="Content Placeholder 2">
            <a:extLst>
              <a:ext uri="{FF2B5EF4-FFF2-40B4-BE49-F238E27FC236}">
                <a16:creationId xmlns:a16="http://schemas.microsoft.com/office/drawing/2014/main" id="{151442DB-1DE7-2D29-2330-69EA54E6FFC1}"/>
              </a:ext>
            </a:extLst>
          </p:cNvPr>
          <p:cNvSpPr>
            <a:spLocks noGrp="1"/>
          </p:cNvSpPr>
          <p:nvPr>
            <p:ph idx="1"/>
          </p:nvPr>
        </p:nvSpPr>
        <p:spPr>
          <a:xfrm>
            <a:off x="761726" y="1146401"/>
            <a:ext cx="8302782" cy="5430446"/>
          </a:xfrm>
        </p:spPr>
        <p:txBody>
          <a:bodyPr vert="horz" lIns="91440" tIns="45720" rIns="91440" bIns="45720" rtlCol="0" anchor="t">
            <a:normAutofit/>
          </a:bodyPr>
          <a:lstStyle/>
          <a:p>
            <a:endParaRPr lang="en-GB" dirty="0"/>
          </a:p>
          <a:p>
            <a:pPr>
              <a:buClr>
                <a:srgbClr val="EF53A5"/>
              </a:buClr>
            </a:pPr>
            <a:endParaRPr lang="en-GB" dirty="0"/>
          </a:p>
          <a:p>
            <a:pPr>
              <a:buClr>
                <a:srgbClr val="EF53A5"/>
              </a:buClr>
            </a:pPr>
            <a:r>
              <a:rPr lang="en-GB" dirty="0">
                <a:ea typeface="+mj-lt"/>
                <a:cs typeface="+mj-lt"/>
              </a:rPr>
              <a:t>Raise the case at the Inclusion Panel by fully completing the referral form. Indicate what interventions and support have already been put in place for the child, including timescales and impact. </a:t>
            </a:r>
            <a:endParaRPr lang="en-GB" dirty="0"/>
          </a:p>
          <a:p>
            <a:r>
              <a:rPr lang="en-GB" dirty="0">
                <a:ea typeface="+mj-lt"/>
                <a:cs typeface="+mj-lt"/>
              </a:rPr>
              <a:t>Refer to VLC (or other relevant services) as appropriate.</a:t>
            </a:r>
            <a:endParaRPr lang="en-GB" dirty="0"/>
          </a:p>
          <a:p>
            <a:r>
              <a:rPr lang="en-GB" dirty="0">
                <a:ea typeface="+mj-lt"/>
                <a:cs typeface="+mj-lt"/>
              </a:rPr>
              <a:t>Send any necessary referrals and ensure the Inclusion Team is aware of additional support / interventions being implemented.</a:t>
            </a:r>
            <a:endParaRPr lang="en-GB" dirty="0"/>
          </a:p>
          <a:p>
            <a:pPr>
              <a:buClr>
                <a:srgbClr val="EF53A5"/>
              </a:buClr>
            </a:pPr>
            <a:endParaRPr lang="en-GB" dirty="0"/>
          </a:p>
        </p:txBody>
      </p:sp>
      <p:pic>
        <p:nvPicPr>
          <p:cNvPr id="5" name="Content Placeholder 3" descr="A logo for a company&#10;&#10;Description automatically generated">
            <a:extLst>
              <a:ext uri="{FF2B5EF4-FFF2-40B4-BE49-F238E27FC236}">
                <a16:creationId xmlns:a16="http://schemas.microsoft.com/office/drawing/2014/main" id="{A5621F89-D730-6243-1C38-70CC3028A2AC}"/>
              </a:ext>
            </a:extLst>
          </p:cNvPr>
          <p:cNvPicPr>
            <a:picLocks noChangeAspect="1"/>
          </p:cNvPicPr>
          <p:nvPr/>
        </p:nvPicPr>
        <p:blipFill>
          <a:blip r:embed="rId2"/>
          <a:stretch>
            <a:fillRect/>
          </a:stretch>
        </p:blipFill>
        <p:spPr>
          <a:xfrm>
            <a:off x="9621292" y="2059831"/>
            <a:ext cx="2124075" cy="1895475"/>
          </a:xfrm>
          <a:prstGeom prst="rect">
            <a:avLst/>
          </a:prstGeom>
        </p:spPr>
      </p:pic>
      <p:pic>
        <p:nvPicPr>
          <p:cNvPr id="7" name="Picture 6" descr="Home | North Somerset Council">
            <a:extLst>
              <a:ext uri="{FF2B5EF4-FFF2-40B4-BE49-F238E27FC236}">
                <a16:creationId xmlns:a16="http://schemas.microsoft.com/office/drawing/2014/main" id="{2AE4F723-A06F-63FD-956A-EAC17D1D1857}"/>
              </a:ext>
            </a:extLst>
          </p:cNvPr>
          <p:cNvPicPr>
            <a:picLocks noChangeAspect="1"/>
          </p:cNvPicPr>
          <p:nvPr/>
        </p:nvPicPr>
        <p:blipFill>
          <a:blip r:embed="rId3"/>
          <a:stretch>
            <a:fillRect/>
          </a:stretch>
        </p:blipFill>
        <p:spPr>
          <a:xfrm>
            <a:off x="9329729" y="4307386"/>
            <a:ext cx="2709291" cy="1066668"/>
          </a:xfrm>
          <a:prstGeom prst="rect">
            <a:avLst/>
          </a:prstGeom>
        </p:spPr>
      </p:pic>
    </p:spTree>
    <p:extLst>
      <p:ext uri="{BB962C8B-B14F-4D97-AF65-F5344CB8AC3E}">
        <p14:creationId xmlns:p14="http://schemas.microsoft.com/office/powerpoint/2010/main" val="2145826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984</Words>
  <Application>Microsoft Office PowerPoint</Application>
  <PresentationFormat>Widescreen</PresentationFormat>
  <Paragraphs>61</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Wingdings 3</vt:lpstr>
      <vt:lpstr>Ion</vt:lpstr>
      <vt:lpstr>Pre panel Checklist: improving our inclusion practice and ensuring consistency across the county                                 Feb 2026</vt:lpstr>
      <vt:lpstr>EEF: Building a culture of community and belonging</vt:lpstr>
      <vt:lpstr>PowerPoint Presentation</vt:lpstr>
      <vt:lpstr>PowerPoint Presentation</vt:lpstr>
      <vt:lpstr>Main Reasons &amp; Their Percentages for permanent Exclusions in the UK 2024-25?</vt:lpstr>
      <vt:lpstr>How does this relate to current practice in North Somerset 2025-26?</vt:lpstr>
      <vt:lpstr>Pre Inclusion panel Checklist</vt:lpstr>
      <vt:lpstr>Areas that are covered by the checklist</vt:lpstr>
      <vt:lpstr>The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 panel Checklist: improving our inclusion practice and ensuring consistency across the county                                 Feb 2026</dc:title>
  <dc:creator>Christina Perry</dc:creator>
  <cp:lastModifiedBy>Christina Perry</cp:lastModifiedBy>
  <cp:revision>228</cp:revision>
  <dcterms:created xsi:type="dcterms:W3CDTF">2026-01-19T13:30:23Z</dcterms:created>
  <dcterms:modified xsi:type="dcterms:W3CDTF">2026-01-29T14:13:29Z</dcterms:modified>
</cp:coreProperties>
</file>